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14"/>
  </p:notesMasterIdLst>
  <p:handoutMasterIdLst>
    <p:handoutMasterId r:id="rId15"/>
  </p:handoutMasterIdLst>
  <p:sldIdLst>
    <p:sldId id="259" r:id="rId2"/>
    <p:sldId id="261" r:id="rId3"/>
    <p:sldId id="278" r:id="rId4"/>
    <p:sldId id="509" r:id="rId5"/>
    <p:sldId id="280" r:id="rId6"/>
    <p:sldId id="281" r:id="rId7"/>
    <p:sldId id="282" r:id="rId8"/>
    <p:sldId id="287" r:id="rId9"/>
    <p:sldId id="289" r:id="rId10"/>
    <p:sldId id="290" r:id="rId11"/>
    <p:sldId id="508" r:id="rId12"/>
    <p:sldId id="341" r:id="rId13"/>
  </p:sldIdLst>
  <p:sldSz cx="7559675" cy="10691813"/>
  <p:notesSz cx="7104063"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8" userDrawn="1">
          <p15:clr>
            <a:srgbClr val="A4A3A4"/>
          </p15:clr>
        </p15:guide>
        <p15:guide id="2" pos="238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ACACA"/>
    <a:srgbClr val="9E7800"/>
    <a:srgbClr val="AAB2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404" autoAdjust="0"/>
    <p:restoredTop sz="94660"/>
  </p:normalViewPr>
  <p:slideViewPr>
    <p:cSldViewPr snapToGrid="0" showGuides="1">
      <p:cViewPr>
        <p:scale>
          <a:sx n="94" d="100"/>
          <a:sy n="94" d="100"/>
        </p:scale>
        <p:origin x="1891" y="-696"/>
      </p:cViewPr>
      <p:guideLst>
        <p:guide orient="horz" pos="3368"/>
        <p:guide pos="2381"/>
      </p:guideLst>
    </p:cSldViewPr>
  </p:slideViewPr>
  <p:notesTextViewPr>
    <p:cViewPr>
      <p:scale>
        <a:sx n="1" d="1"/>
        <a:sy n="1" d="1"/>
      </p:scale>
      <p:origin x="0" y="0"/>
    </p:cViewPr>
  </p:notesTextViewPr>
  <p:sorterViewPr>
    <p:cViewPr varScale="1">
      <p:scale>
        <a:sx n="1" d="1"/>
        <a:sy n="1" d="1"/>
      </p:scale>
      <p:origin x="0" y="0"/>
    </p:cViewPr>
  </p:sorterViewPr>
  <p:notesViewPr>
    <p:cSldViewPr snapToGrid="0">
      <p:cViewPr varScale="1">
        <p:scale>
          <a:sx n="59" d="100"/>
          <a:sy n="59" d="100"/>
        </p:scale>
        <p:origin x="2414"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41.emf"/><Relationship Id="rId1" Type="http://schemas.openxmlformats.org/officeDocument/2006/relationships/image" Target="../media/image14.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15.emf"/><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image" Target="../media/image52.emf"/><Relationship Id="rId5" Type="http://schemas.openxmlformats.org/officeDocument/2006/relationships/image" Target="../media/image15.emf"/><Relationship Id="rId4"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6.e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19.emf"/><Relationship Id="rId7" Type="http://schemas.openxmlformats.org/officeDocument/2006/relationships/image" Target="../media/image15.emf"/><Relationship Id="rId2" Type="http://schemas.openxmlformats.org/officeDocument/2006/relationships/image" Target="../media/image18.emf"/><Relationship Id="rId1" Type="http://schemas.openxmlformats.org/officeDocument/2006/relationships/image" Target="../media/image17.emf"/><Relationship Id="rId6" Type="http://schemas.openxmlformats.org/officeDocument/2006/relationships/image" Target="../media/image14.emf"/><Relationship Id="rId5" Type="http://schemas.openxmlformats.org/officeDocument/2006/relationships/image" Target="../media/image21.emf"/><Relationship Id="rId4"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26.emf"/><Relationship Id="rId1" Type="http://schemas.openxmlformats.org/officeDocument/2006/relationships/image" Target="../media/image14.emf"/><Relationship Id="rId5" Type="http://schemas.openxmlformats.org/officeDocument/2006/relationships/image" Target="../media/image28.emf"/><Relationship Id="rId4" Type="http://schemas.openxmlformats.org/officeDocument/2006/relationships/image" Target="../media/image27.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14.emf"/><Relationship Id="rId1" Type="http://schemas.openxmlformats.org/officeDocument/2006/relationships/image" Target="../media/image29.emf"/><Relationship Id="rId5" Type="http://schemas.openxmlformats.org/officeDocument/2006/relationships/image" Target="../media/image31.emf"/><Relationship Id="rId4" Type="http://schemas.openxmlformats.org/officeDocument/2006/relationships/image" Target="../media/image15.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image" Target="../media/image32.emf"/><Relationship Id="rId4"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9202" cy="512304"/>
          </a:xfrm>
          <a:prstGeom prst="rect">
            <a:avLst/>
          </a:prstGeom>
        </p:spPr>
        <p:txBody>
          <a:bodyPr vert="horz" lIns="94780" tIns="47391" rIns="94780" bIns="47391" rtlCol="0"/>
          <a:lstStyle>
            <a:lvl1pPr algn="l">
              <a:defRPr sz="1200"/>
            </a:lvl1pPr>
          </a:lstStyle>
          <a:p>
            <a:endParaRPr lang="fr-FR"/>
          </a:p>
        </p:txBody>
      </p:sp>
      <p:sp>
        <p:nvSpPr>
          <p:cNvPr id="3" name="Espace réservé de la date 2"/>
          <p:cNvSpPr>
            <a:spLocks noGrp="1"/>
          </p:cNvSpPr>
          <p:nvPr>
            <p:ph type="dt" sz="quarter" idx="1"/>
          </p:nvPr>
        </p:nvSpPr>
        <p:spPr>
          <a:xfrm>
            <a:off x="4023205" y="0"/>
            <a:ext cx="3079202" cy="512304"/>
          </a:xfrm>
          <a:prstGeom prst="rect">
            <a:avLst/>
          </a:prstGeom>
        </p:spPr>
        <p:txBody>
          <a:bodyPr vert="horz" lIns="94780" tIns="47391" rIns="94780" bIns="47391" rtlCol="0"/>
          <a:lstStyle>
            <a:lvl1pPr algn="r">
              <a:defRPr sz="1200"/>
            </a:lvl1pPr>
          </a:lstStyle>
          <a:p>
            <a:fld id="{01C39CD6-70AB-4296-BAD9-21E09E9C50DE}" type="datetimeFigureOut">
              <a:rPr lang="fr-FR" smtClean="0"/>
              <a:t>19/12/2021</a:t>
            </a:fld>
            <a:endParaRPr lang="fr-FR"/>
          </a:p>
        </p:txBody>
      </p:sp>
      <p:sp>
        <p:nvSpPr>
          <p:cNvPr id="4" name="Espace réservé du pied de page 3"/>
          <p:cNvSpPr>
            <a:spLocks noGrp="1"/>
          </p:cNvSpPr>
          <p:nvPr>
            <p:ph type="ftr" sz="quarter" idx="2"/>
          </p:nvPr>
        </p:nvSpPr>
        <p:spPr>
          <a:xfrm>
            <a:off x="0" y="9722309"/>
            <a:ext cx="3079202" cy="512304"/>
          </a:xfrm>
          <a:prstGeom prst="rect">
            <a:avLst/>
          </a:prstGeom>
        </p:spPr>
        <p:txBody>
          <a:bodyPr vert="horz" lIns="94780" tIns="47391" rIns="94780" bIns="47391" rtlCol="0" anchor="b"/>
          <a:lstStyle>
            <a:lvl1pPr algn="l">
              <a:defRPr sz="1200"/>
            </a:lvl1pPr>
          </a:lstStyle>
          <a:p>
            <a:endParaRPr lang="fr-FR" dirty="0"/>
          </a:p>
        </p:txBody>
      </p:sp>
      <p:sp>
        <p:nvSpPr>
          <p:cNvPr id="5" name="Espace réservé du numéro de diapositive 4"/>
          <p:cNvSpPr>
            <a:spLocks noGrp="1"/>
          </p:cNvSpPr>
          <p:nvPr>
            <p:ph type="sldNum" sz="quarter" idx="3"/>
          </p:nvPr>
        </p:nvSpPr>
        <p:spPr>
          <a:xfrm>
            <a:off x="4023205" y="9722309"/>
            <a:ext cx="3079202" cy="512304"/>
          </a:xfrm>
          <a:prstGeom prst="rect">
            <a:avLst/>
          </a:prstGeom>
        </p:spPr>
        <p:txBody>
          <a:bodyPr vert="horz" lIns="94780" tIns="47391" rIns="94780" bIns="47391" rtlCol="0" anchor="b"/>
          <a:lstStyle>
            <a:lvl1pPr algn="r">
              <a:defRPr sz="1200"/>
            </a:lvl1pPr>
          </a:lstStyle>
          <a:p>
            <a:fld id="{000DE187-DE11-4AE7-85D6-79B4747D49AD}" type="slidenum">
              <a:rPr lang="fr-FR" smtClean="0"/>
              <a:t>‹N°›</a:t>
            </a:fld>
            <a:endParaRPr lang="fr-FR"/>
          </a:p>
        </p:txBody>
      </p:sp>
    </p:spTree>
    <p:extLst>
      <p:ext uri="{BB962C8B-B14F-4D97-AF65-F5344CB8AC3E}">
        <p14:creationId xmlns:p14="http://schemas.microsoft.com/office/powerpoint/2010/main" val="262322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4" y="0"/>
            <a:ext cx="3078427" cy="513508"/>
          </a:xfrm>
          <a:prstGeom prst="rect">
            <a:avLst/>
          </a:prstGeom>
        </p:spPr>
        <p:txBody>
          <a:bodyPr vert="horz" lIns="94771" tIns="47387" rIns="94771" bIns="47387" rtlCol="0"/>
          <a:lstStyle>
            <a:lvl1pPr algn="l">
              <a:defRPr sz="1200"/>
            </a:lvl1pPr>
          </a:lstStyle>
          <a:p>
            <a:endParaRPr lang="fr-FR"/>
          </a:p>
        </p:txBody>
      </p:sp>
      <p:sp>
        <p:nvSpPr>
          <p:cNvPr id="3" name="Espace réservé de la date 2"/>
          <p:cNvSpPr>
            <a:spLocks noGrp="1"/>
          </p:cNvSpPr>
          <p:nvPr>
            <p:ph type="dt" idx="1"/>
          </p:nvPr>
        </p:nvSpPr>
        <p:spPr>
          <a:xfrm>
            <a:off x="4023995" y="0"/>
            <a:ext cx="3078427" cy="513508"/>
          </a:xfrm>
          <a:prstGeom prst="rect">
            <a:avLst/>
          </a:prstGeom>
        </p:spPr>
        <p:txBody>
          <a:bodyPr vert="horz" lIns="94771" tIns="47387" rIns="94771" bIns="47387" rtlCol="0"/>
          <a:lstStyle>
            <a:lvl1pPr algn="r">
              <a:defRPr sz="1200"/>
            </a:lvl1pPr>
          </a:lstStyle>
          <a:p>
            <a:fld id="{2B785B5E-7F55-403B-B9AA-59E79900FAE1}" type="datetimeFigureOut">
              <a:rPr lang="fr-FR" smtClean="0"/>
              <a:t>19/12/2021</a:t>
            </a:fld>
            <a:endParaRPr lang="fr-FR"/>
          </a:p>
        </p:txBody>
      </p:sp>
      <p:sp>
        <p:nvSpPr>
          <p:cNvPr id="4" name="Espace réservé de l'image des diapositives 3"/>
          <p:cNvSpPr>
            <a:spLocks noGrp="1" noRot="1" noChangeAspect="1"/>
          </p:cNvSpPr>
          <p:nvPr>
            <p:ph type="sldImg" idx="2"/>
          </p:nvPr>
        </p:nvSpPr>
        <p:spPr>
          <a:xfrm>
            <a:off x="2330450" y="1279525"/>
            <a:ext cx="2443163" cy="3454400"/>
          </a:xfrm>
          <a:prstGeom prst="rect">
            <a:avLst/>
          </a:prstGeom>
          <a:noFill/>
          <a:ln w="12700">
            <a:solidFill>
              <a:prstClr val="black"/>
            </a:solidFill>
          </a:ln>
        </p:spPr>
        <p:txBody>
          <a:bodyPr vert="horz" lIns="94771" tIns="47387" rIns="94771" bIns="47387" rtlCol="0" anchor="ctr"/>
          <a:lstStyle/>
          <a:p>
            <a:endParaRPr lang="fr-FR"/>
          </a:p>
        </p:txBody>
      </p:sp>
      <p:sp>
        <p:nvSpPr>
          <p:cNvPr id="5" name="Espace réservé des commentaires 4"/>
          <p:cNvSpPr>
            <a:spLocks noGrp="1"/>
          </p:cNvSpPr>
          <p:nvPr>
            <p:ph type="body" sz="quarter" idx="3"/>
          </p:nvPr>
        </p:nvSpPr>
        <p:spPr>
          <a:xfrm>
            <a:off x="710407" y="4925408"/>
            <a:ext cx="5683250" cy="4029879"/>
          </a:xfrm>
          <a:prstGeom prst="rect">
            <a:avLst/>
          </a:prstGeom>
        </p:spPr>
        <p:txBody>
          <a:bodyPr vert="horz" lIns="94771" tIns="47387" rIns="94771" bIns="47387"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4" y="9721110"/>
            <a:ext cx="3078427" cy="513507"/>
          </a:xfrm>
          <a:prstGeom prst="rect">
            <a:avLst/>
          </a:prstGeom>
        </p:spPr>
        <p:txBody>
          <a:bodyPr vert="horz" lIns="94771" tIns="47387" rIns="94771" bIns="47387"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4023995" y="9721110"/>
            <a:ext cx="3078427" cy="513507"/>
          </a:xfrm>
          <a:prstGeom prst="rect">
            <a:avLst/>
          </a:prstGeom>
        </p:spPr>
        <p:txBody>
          <a:bodyPr vert="horz" lIns="94771" tIns="47387" rIns="94771" bIns="47387" rtlCol="0" anchor="b"/>
          <a:lstStyle>
            <a:lvl1pPr algn="r">
              <a:defRPr sz="1200"/>
            </a:lvl1pPr>
          </a:lstStyle>
          <a:p>
            <a:fld id="{D57406E0-C38A-48BF-84A3-C208293E9E76}" type="slidenum">
              <a:rPr lang="fr-FR" smtClean="0"/>
              <a:t>‹N°›</a:t>
            </a:fld>
            <a:endParaRPr lang="fr-FR"/>
          </a:p>
        </p:txBody>
      </p:sp>
    </p:spTree>
    <p:extLst>
      <p:ext uri="{BB962C8B-B14F-4D97-AF65-F5344CB8AC3E}">
        <p14:creationId xmlns:p14="http://schemas.microsoft.com/office/powerpoint/2010/main" val="2721452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8.png"/><Relationship Id="rId7" Type="http://schemas.openxmlformats.org/officeDocument/2006/relationships/oleObject" Target="file:///\\srv1\partage\Partage%20CERA\GIE%20R&#233;seau%20des%20CERC\POLES%20DE%20COMPETENCES\Conjoncture\BAO%20R&#233;gionale\Traitement%20conjoncture%20r&#233;gionale.xlsx!Nomenclatures%20et%20Titres!L296C1:L296C2" TargetMode="External"/><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3.jpeg"/><Relationship Id="rId4" Type="http://schemas.openxmlformats.org/officeDocument/2006/relationships/image" Target="../media/image9.jpeg"/><Relationship Id="rId9"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Diapositive de titre">
    <p:spTree>
      <p:nvGrpSpPr>
        <p:cNvPr id="1" name=""/>
        <p:cNvGrpSpPr/>
        <p:nvPr/>
      </p:nvGrpSpPr>
      <p:grpSpPr>
        <a:xfrm>
          <a:off x="0" y="0"/>
          <a:ext cx="0" cy="0"/>
          <a:chOff x="0" y="0"/>
          <a:chExt cx="0" cy="0"/>
        </a:xfrm>
      </p:grpSpPr>
      <p:sp>
        <p:nvSpPr>
          <p:cNvPr id="322" name="Rectangle 321"/>
          <p:cNvSpPr/>
          <p:nvPr userDrawn="1"/>
        </p:nvSpPr>
        <p:spPr>
          <a:xfrm>
            <a:off x="0" y="0"/>
            <a:ext cx="7559675" cy="1069181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546" dirty="0">
                <a:solidFill>
                  <a:schemeClr val="tx1"/>
                </a:solidFill>
              </a:rPr>
              <a:t>                                              </a:t>
            </a:r>
          </a:p>
          <a:p>
            <a:pPr algn="ctr"/>
            <a:endParaRPr lang="fr-FR" sz="2546" dirty="0">
              <a:solidFill>
                <a:schemeClr val="tx1"/>
              </a:solidFill>
            </a:endParaRPr>
          </a:p>
          <a:p>
            <a:pPr algn="ctr"/>
            <a:endParaRPr lang="fr-FR" sz="2546" dirty="0">
              <a:solidFill>
                <a:schemeClr val="tx1"/>
              </a:solidFill>
            </a:endParaRPr>
          </a:p>
          <a:p>
            <a:pPr algn="ctr"/>
            <a:endParaRPr lang="fr-FR" sz="2546" dirty="0">
              <a:solidFill>
                <a:schemeClr val="tx1"/>
              </a:solidFill>
            </a:endParaRPr>
          </a:p>
          <a:p>
            <a:pPr algn="ctr"/>
            <a:endParaRPr lang="fr-FR" sz="2546" dirty="0">
              <a:solidFill>
                <a:schemeClr val="tx1"/>
              </a:solidFill>
            </a:endParaRPr>
          </a:p>
          <a:p>
            <a:pPr algn="ctr"/>
            <a:endParaRPr lang="fr-FR" sz="2546" dirty="0">
              <a:solidFill>
                <a:schemeClr val="tx1"/>
              </a:solidFill>
            </a:endParaRPr>
          </a:p>
          <a:p>
            <a:pPr algn="ctr"/>
            <a:endParaRPr lang="fr-FR" sz="2546" dirty="0">
              <a:solidFill>
                <a:schemeClr val="tx1"/>
              </a:solidFill>
            </a:endParaRPr>
          </a:p>
          <a:p>
            <a:pPr algn="ctr"/>
            <a:endParaRPr lang="fr-FR" sz="2546" dirty="0">
              <a:solidFill>
                <a:schemeClr val="tx1"/>
              </a:solidFill>
            </a:endParaRPr>
          </a:p>
          <a:p>
            <a:pPr algn="ctr"/>
            <a:endParaRPr lang="fr-FR" sz="2546" dirty="0">
              <a:solidFill>
                <a:schemeClr val="tx1"/>
              </a:solidFill>
            </a:endParaRPr>
          </a:p>
          <a:p>
            <a:pPr algn="ctr"/>
            <a:endParaRPr lang="fr-FR" sz="2546" dirty="0">
              <a:solidFill>
                <a:schemeClr val="tx1"/>
              </a:solidFill>
            </a:endParaRPr>
          </a:p>
          <a:p>
            <a:pPr algn="ctr"/>
            <a:endParaRPr lang="fr-FR" sz="2546" dirty="0">
              <a:solidFill>
                <a:schemeClr val="tx1"/>
              </a:solidFill>
            </a:endParaRPr>
          </a:p>
          <a:p>
            <a:pPr algn="ctr"/>
            <a:endParaRPr lang="fr-FR" sz="2546" dirty="0">
              <a:solidFill>
                <a:schemeClr val="tx1"/>
              </a:solidFill>
            </a:endParaRPr>
          </a:p>
          <a:p>
            <a:pPr algn="ctr"/>
            <a:endParaRPr lang="fr-FR" sz="2546" dirty="0">
              <a:solidFill>
                <a:schemeClr val="tx1"/>
              </a:solidFill>
            </a:endParaRPr>
          </a:p>
          <a:p>
            <a:pPr algn="ctr"/>
            <a:endParaRPr lang="fr-FR" sz="2546" dirty="0">
              <a:solidFill>
                <a:schemeClr val="tx1"/>
              </a:solidFill>
            </a:endParaRPr>
          </a:p>
          <a:p>
            <a:pPr algn="ctr"/>
            <a:endParaRPr lang="fr-FR" sz="2546" dirty="0">
              <a:solidFill>
                <a:schemeClr val="tx1"/>
              </a:solidFill>
            </a:endParaRPr>
          </a:p>
          <a:p>
            <a:pPr algn="ctr"/>
            <a:endParaRPr lang="fr-FR" sz="2546" dirty="0">
              <a:solidFill>
                <a:schemeClr val="tx1"/>
              </a:solidFill>
            </a:endParaRPr>
          </a:p>
          <a:p>
            <a:pPr algn="ctr"/>
            <a:endParaRPr lang="fr-FR" sz="2546" dirty="0">
              <a:solidFill>
                <a:schemeClr val="tx1"/>
              </a:solidFill>
            </a:endParaRPr>
          </a:p>
          <a:p>
            <a:pPr algn="ctr"/>
            <a:endParaRPr lang="fr-FR" sz="2546" dirty="0">
              <a:solidFill>
                <a:schemeClr val="tx1"/>
              </a:solidFill>
            </a:endParaRPr>
          </a:p>
          <a:p>
            <a:pPr algn="ctr"/>
            <a:endParaRPr lang="fr-FR" sz="2546" dirty="0">
              <a:solidFill>
                <a:schemeClr val="tx1"/>
              </a:solidFill>
            </a:endParaRPr>
          </a:p>
          <a:p>
            <a:pPr algn="ctr"/>
            <a:endParaRPr lang="fr-FR" sz="2546" dirty="0">
              <a:solidFill>
                <a:schemeClr val="tx1"/>
              </a:solidFill>
            </a:endParaRPr>
          </a:p>
          <a:p>
            <a:pPr algn="ctr"/>
            <a:endParaRPr lang="fr-FR" sz="2546" dirty="0">
              <a:solidFill>
                <a:schemeClr val="tx1"/>
              </a:solidFill>
            </a:endParaRPr>
          </a:p>
          <a:p>
            <a:pPr algn="ctr"/>
            <a:endParaRPr lang="fr-FR" sz="2546" dirty="0">
              <a:solidFill>
                <a:schemeClr val="tx1"/>
              </a:solidFill>
            </a:endParaRPr>
          </a:p>
          <a:p>
            <a:pPr algn="ctr"/>
            <a:endParaRPr lang="fr-FR" sz="2546" dirty="0">
              <a:solidFill>
                <a:schemeClr val="tx1"/>
              </a:solidFill>
            </a:endParaRPr>
          </a:p>
          <a:p>
            <a:pPr algn="ctr"/>
            <a:endParaRPr lang="fr-FR" sz="2546" dirty="0">
              <a:solidFill>
                <a:schemeClr val="tx1"/>
              </a:solidFill>
            </a:endParaRPr>
          </a:p>
          <a:p>
            <a:pPr algn="ctr"/>
            <a:endParaRPr lang="fr-FR" sz="2546" dirty="0">
              <a:solidFill>
                <a:schemeClr val="tx1"/>
              </a:solidFill>
            </a:endParaRPr>
          </a:p>
          <a:p>
            <a:pPr algn="ctr"/>
            <a:endParaRPr lang="fr-FR" sz="2546" dirty="0">
              <a:solidFill>
                <a:schemeClr val="tx1"/>
              </a:solidFill>
            </a:endParaRPr>
          </a:p>
          <a:p>
            <a:pPr algn="ctr"/>
            <a:r>
              <a:rPr lang="fr-FR" sz="2546" dirty="0">
                <a:solidFill>
                  <a:schemeClr val="tx1"/>
                </a:solidFill>
              </a:rPr>
              <a:t>                                            </a:t>
            </a:r>
            <a:r>
              <a:rPr lang="fr-FR" sz="2000" b="1" dirty="0">
                <a:solidFill>
                  <a:schemeClr val="tx1"/>
                </a:solidFill>
              </a:rPr>
              <a:t>N°6 | SEPTEMBRE 2021</a:t>
            </a:r>
          </a:p>
        </p:txBody>
      </p:sp>
      <p:sp>
        <p:nvSpPr>
          <p:cNvPr id="323" name="Rectangle 322"/>
          <p:cNvSpPr/>
          <p:nvPr userDrawn="1"/>
        </p:nvSpPr>
        <p:spPr>
          <a:xfrm>
            <a:off x="1740914" y="1756349"/>
            <a:ext cx="5818761" cy="11494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3200" b="0" dirty="0">
                <a:solidFill>
                  <a:schemeClr val="tx1"/>
                </a:solidFill>
                <a:latin typeface="Roboto Lt" pitchFamily="2" charset="0"/>
                <a:ea typeface="Roboto Lt" pitchFamily="2" charset="0"/>
              </a:rPr>
              <a:t>CONJONCTURE DE LA</a:t>
            </a:r>
            <a:endParaRPr lang="fr-FR" sz="3200" b="0" baseline="0" dirty="0">
              <a:solidFill>
                <a:schemeClr val="tx1"/>
              </a:solidFill>
              <a:latin typeface="Roboto Lt" pitchFamily="2" charset="0"/>
              <a:ea typeface="Roboto Lt" pitchFamily="2" charset="0"/>
            </a:endParaRPr>
          </a:p>
          <a:p>
            <a:pPr algn="l"/>
            <a:r>
              <a:rPr lang="fr-FR" sz="3200" b="0" baseline="0" dirty="0">
                <a:solidFill>
                  <a:schemeClr val="tx1"/>
                </a:solidFill>
                <a:latin typeface="Roboto Lt" pitchFamily="2" charset="0"/>
                <a:ea typeface="Roboto Lt" pitchFamily="2" charset="0"/>
              </a:rPr>
              <a:t>FILIÈRE </a:t>
            </a:r>
            <a:r>
              <a:rPr lang="fr-FR" sz="3200" b="1" baseline="0" dirty="0">
                <a:solidFill>
                  <a:schemeClr val="tx1"/>
                </a:solidFill>
                <a:latin typeface="Roboto" pitchFamily="2" charset="0"/>
                <a:ea typeface="Roboto" pitchFamily="2" charset="0"/>
              </a:rPr>
              <a:t>CONSTRUCTION</a:t>
            </a:r>
            <a:endParaRPr lang="fr-FR" sz="3200" b="1" dirty="0">
              <a:solidFill>
                <a:schemeClr val="tx1"/>
              </a:solidFill>
              <a:latin typeface="Roboto" pitchFamily="2" charset="0"/>
              <a:ea typeface="Roboto" pitchFamily="2" charset="0"/>
            </a:endParaRPr>
          </a:p>
        </p:txBody>
      </p:sp>
      <p:sp>
        <p:nvSpPr>
          <p:cNvPr id="325" name="Rectangle 324"/>
          <p:cNvSpPr/>
          <p:nvPr userDrawn="1"/>
        </p:nvSpPr>
        <p:spPr>
          <a:xfrm>
            <a:off x="1740914" y="2905783"/>
            <a:ext cx="5818761" cy="377147"/>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l"/>
            <a:endParaRPr lang="fr-FR" sz="2400" b="1" dirty="0">
              <a:latin typeface="Roboto Lt" pitchFamily="2" charset="0"/>
              <a:ea typeface="Roboto Lt" pitchFamily="2" charset="0"/>
            </a:endParaRPr>
          </a:p>
        </p:txBody>
      </p:sp>
      <p:pic>
        <p:nvPicPr>
          <p:cNvPr id="8" name="Image 7"/>
          <p:cNvPicPr>
            <a:picLocks noChangeAspect="1"/>
          </p:cNvPicPr>
          <p:nvPr userDrawn="1"/>
        </p:nvPicPr>
        <p:blipFill>
          <a:blip r:embed="rId2"/>
          <a:stretch>
            <a:fillRect/>
          </a:stretch>
        </p:blipFill>
        <p:spPr>
          <a:xfrm>
            <a:off x="376981" y="6758357"/>
            <a:ext cx="6805712" cy="3174306"/>
          </a:xfrm>
          <a:prstGeom prst="rect">
            <a:avLst/>
          </a:prstGeom>
        </p:spPr>
      </p:pic>
      <p:sp>
        <p:nvSpPr>
          <p:cNvPr id="10" name="ZoneTexte 9"/>
          <p:cNvSpPr txBox="1"/>
          <p:nvPr userDrawn="1"/>
        </p:nvSpPr>
        <p:spPr>
          <a:xfrm>
            <a:off x="227005" y="10422852"/>
            <a:ext cx="1512000" cy="107722"/>
          </a:xfrm>
          <a:prstGeom prst="rect">
            <a:avLst/>
          </a:prstGeom>
          <a:noFill/>
        </p:spPr>
        <p:txBody>
          <a:bodyPr wrap="square" lIns="0" tIns="0" rIns="0" bIns="0" rtlCol="0">
            <a:spAutoFit/>
          </a:bodyPr>
          <a:lstStyle/>
          <a:p>
            <a:pPr marL="0" indent="0" algn="l"/>
            <a:r>
              <a:rPr lang="fr-FR" sz="700" dirty="0">
                <a:solidFill>
                  <a:schemeClr val="accent5">
                    <a:lumMod val="75000"/>
                  </a:schemeClr>
                </a:solidFill>
                <a:latin typeface="Roboto Light" pitchFamily="2" charset="0"/>
                <a:ea typeface="Roboto Light" pitchFamily="2" charset="0"/>
              </a:rPr>
              <a:t>Conception</a:t>
            </a:r>
            <a:r>
              <a:rPr lang="fr-FR" sz="700" baseline="0" dirty="0">
                <a:solidFill>
                  <a:schemeClr val="accent5">
                    <a:lumMod val="75000"/>
                  </a:schemeClr>
                </a:solidFill>
                <a:latin typeface="Roboto Light" pitchFamily="2" charset="0"/>
                <a:ea typeface="Roboto Light" pitchFamily="2" charset="0"/>
              </a:rPr>
              <a:t> </a:t>
            </a:r>
            <a:r>
              <a:rPr lang="fr-FR" sz="700" dirty="0">
                <a:solidFill>
                  <a:schemeClr val="accent5">
                    <a:lumMod val="75000"/>
                  </a:schemeClr>
                </a:solidFill>
                <a:latin typeface="Roboto Light" pitchFamily="2" charset="0"/>
                <a:ea typeface="Roboto Light" pitchFamily="2" charset="0"/>
              </a:rPr>
              <a:t>Pôle</a:t>
            </a:r>
            <a:r>
              <a:rPr lang="fr-FR" sz="700" baseline="0" dirty="0">
                <a:solidFill>
                  <a:schemeClr val="accent5">
                    <a:lumMod val="75000"/>
                  </a:schemeClr>
                </a:solidFill>
                <a:latin typeface="Roboto Light" pitchFamily="2" charset="0"/>
                <a:ea typeface="Roboto Light" pitchFamily="2" charset="0"/>
              </a:rPr>
              <a:t> de compétence CERC</a:t>
            </a:r>
            <a:endParaRPr lang="fr-FR" sz="700" dirty="0">
              <a:solidFill>
                <a:schemeClr val="accent5">
                  <a:lumMod val="75000"/>
                </a:schemeClr>
              </a:solidFill>
              <a:latin typeface="Roboto Light" pitchFamily="2" charset="0"/>
              <a:ea typeface="Roboto Light" pitchFamily="2" charset="0"/>
            </a:endParaRPr>
          </a:p>
        </p:txBody>
      </p:sp>
      <p:pic>
        <p:nvPicPr>
          <p:cNvPr id="5" name="Image 4">
            <a:extLst>
              <a:ext uri="{FF2B5EF4-FFF2-40B4-BE49-F238E27FC236}">
                <a16:creationId xmlns:a16="http://schemas.microsoft.com/office/drawing/2014/main" id="{E54FE7D9-E9E3-4394-BAB8-BAC1733485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7005" y="9989891"/>
            <a:ext cx="950034" cy="375732"/>
          </a:xfrm>
          <a:prstGeom prst="rect">
            <a:avLst/>
          </a:prstGeom>
        </p:spPr>
      </p:pic>
      <p:pic>
        <p:nvPicPr>
          <p:cNvPr id="6" name="Image 5" descr="Une image contenant texte&#10;&#10;Description générée automatiquement">
            <a:extLst>
              <a:ext uri="{FF2B5EF4-FFF2-40B4-BE49-F238E27FC236}">
                <a16:creationId xmlns:a16="http://schemas.microsoft.com/office/drawing/2014/main" id="{E8EE231D-DB02-46F9-B396-F8CA9731C1F3}"/>
              </a:ext>
            </a:extLst>
          </p:cNvPr>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2583" y="1729117"/>
            <a:ext cx="2452626" cy="1734392"/>
          </a:xfrm>
          <a:prstGeom prst="rect">
            <a:avLst/>
          </a:prstGeom>
        </p:spPr>
      </p:pic>
      <p:pic>
        <p:nvPicPr>
          <p:cNvPr id="4" name="Image 3" descr="Une image contenant texte, clipart, graphiques vectoriels&#10;&#10;Description générée automatiquement">
            <a:extLst>
              <a:ext uri="{FF2B5EF4-FFF2-40B4-BE49-F238E27FC236}">
                <a16:creationId xmlns:a16="http://schemas.microsoft.com/office/drawing/2014/main" id="{2BB859DD-8AF9-4808-BE3B-BDD0535648A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8329" y="159607"/>
            <a:ext cx="2041714" cy="809189"/>
          </a:xfrm>
          <a:prstGeom prst="rect">
            <a:avLst/>
          </a:prstGeom>
        </p:spPr>
      </p:pic>
    </p:spTree>
    <p:extLst>
      <p:ext uri="{BB962C8B-B14F-4D97-AF65-F5344CB8AC3E}">
        <p14:creationId xmlns:p14="http://schemas.microsoft.com/office/powerpoint/2010/main" val="1546983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Diapositive de titre">
    <p:spTree>
      <p:nvGrpSpPr>
        <p:cNvPr id="1" name=""/>
        <p:cNvGrpSpPr/>
        <p:nvPr/>
      </p:nvGrpSpPr>
      <p:grpSpPr>
        <a:xfrm>
          <a:off x="0" y="0"/>
          <a:ext cx="0" cy="0"/>
          <a:chOff x="0" y="0"/>
          <a:chExt cx="0" cy="0"/>
        </a:xfrm>
      </p:grpSpPr>
      <p:sp>
        <p:nvSpPr>
          <p:cNvPr id="11" name="Rectangle 10"/>
          <p:cNvSpPr/>
          <p:nvPr userDrawn="1"/>
        </p:nvSpPr>
        <p:spPr>
          <a:xfrm>
            <a:off x="1189973" y="216000"/>
            <a:ext cx="6369702" cy="380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432000" bIns="36000" rtlCol="0" anchor="t">
            <a:spAutoFit/>
          </a:bodyPr>
          <a:lstStyle/>
          <a:p>
            <a:pPr algn="r"/>
            <a:endParaRPr lang="fr-FR" sz="2000" b="1" dirty="0">
              <a:solidFill>
                <a:schemeClr val="bg1"/>
              </a:solidFill>
              <a:latin typeface="Roboto Lt" pitchFamily="2" charset="0"/>
              <a:ea typeface="Roboto Lt" pitchFamily="2" charset="0"/>
            </a:endParaRPr>
          </a:p>
        </p:txBody>
      </p:sp>
    </p:spTree>
    <p:extLst>
      <p:ext uri="{BB962C8B-B14F-4D97-AF65-F5344CB8AC3E}">
        <p14:creationId xmlns:p14="http://schemas.microsoft.com/office/powerpoint/2010/main" val="3018839902"/>
      </p:ext>
    </p:extLst>
  </p:cSld>
  <p:clrMapOvr>
    <a:masterClrMapping/>
  </p:clrMapOvr>
  <p:extLst>
    <p:ext uri="{DCECCB84-F9BA-43D5-87BE-67443E8EF086}">
      <p15:sldGuideLst xmlns:p15="http://schemas.microsoft.com/office/powerpoint/2012/main">
        <p15:guide id="1" orient="horz" pos="3368">
          <p15:clr>
            <a:srgbClr val="FBAE40"/>
          </p15:clr>
        </p15:guide>
        <p15:guide id="2" pos="238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3565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sp>
        <p:nvSpPr>
          <p:cNvPr id="11" name="Rectangle 10"/>
          <p:cNvSpPr/>
          <p:nvPr userDrawn="1"/>
        </p:nvSpPr>
        <p:spPr>
          <a:xfrm>
            <a:off x="1162593" y="216000"/>
            <a:ext cx="6397081" cy="3804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432000" bIns="36000" rtlCol="0" anchor="t">
            <a:spAutoFit/>
          </a:bodyPr>
          <a:lstStyle/>
          <a:p>
            <a:pPr algn="r"/>
            <a:endParaRPr lang="fr-FR" sz="2000" b="1" dirty="0">
              <a:solidFill>
                <a:schemeClr val="bg1"/>
              </a:solidFill>
              <a:latin typeface="Roboto Lt" pitchFamily="2" charset="0"/>
              <a:ea typeface="Roboto Lt" pitchFamily="2" charset="0"/>
            </a:endParaRPr>
          </a:p>
        </p:txBody>
      </p:sp>
    </p:spTree>
    <p:extLst>
      <p:ext uri="{BB962C8B-B14F-4D97-AF65-F5344CB8AC3E}">
        <p14:creationId xmlns:p14="http://schemas.microsoft.com/office/powerpoint/2010/main" val="97001158"/>
      </p:ext>
    </p:extLst>
  </p:cSld>
  <p:clrMapOvr>
    <a:masterClrMapping/>
  </p:clrMapOvr>
  <p:extLst>
    <p:ext uri="{DCECCB84-F9BA-43D5-87BE-67443E8EF086}">
      <p15:sldGuideLst xmlns:p15="http://schemas.microsoft.com/office/powerpoint/2012/main">
        <p15:guide id="1" orient="horz" pos="3368">
          <p15:clr>
            <a:srgbClr val="FBAE40"/>
          </p15:clr>
        </p15:guide>
        <p15:guide id="2" pos="238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Diapositive de titre">
    <p:spTree>
      <p:nvGrpSpPr>
        <p:cNvPr id="1" name=""/>
        <p:cNvGrpSpPr/>
        <p:nvPr/>
      </p:nvGrpSpPr>
      <p:grpSpPr>
        <a:xfrm>
          <a:off x="0" y="0"/>
          <a:ext cx="0" cy="0"/>
          <a:chOff x="0" y="0"/>
          <a:chExt cx="0" cy="0"/>
        </a:xfrm>
      </p:grpSpPr>
      <p:sp>
        <p:nvSpPr>
          <p:cNvPr id="2" name="Rectangle 1"/>
          <p:cNvSpPr/>
          <p:nvPr userDrawn="1"/>
        </p:nvSpPr>
        <p:spPr>
          <a:xfrm>
            <a:off x="0" y="0"/>
            <a:ext cx="7559675" cy="1069181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userDrawn="1"/>
        </p:nvSpPr>
        <p:spPr>
          <a:xfrm>
            <a:off x="446817" y="9917209"/>
            <a:ext cx="4225003" cy="279948"/>
          </a:xfrm>
          <a:prstGeom prst="rect">
            <a:avLst/>
          </a:prstGeom>
          <a:noFill/>
        </p:spPr>
        <p:txBody>
          <a:bodyPr wrap="square" rtlCol="0">
            <a:spAutoFit/>
          </a:bodyPr>
          <a:lstStyle/>
          <a:p>
            <a:pPr algn="l">
              <a:lnSpc>
                <a:spcPct val="120000"/>
              </a:lnSpc>
            </a:pPr>
            <a:r>
              <a:rPr lang="fr-FR" sz="1100" b="0" cap="none" baseline="0" dirty="0">
                <a:solidFill>
                  <a:schemeClr val="tx1">
                    <a:lumMod val="65000"/>
                    <a:lumOff val="35000"/>
                  </a:schemeClr>
                </a:solidFill>
                <a:latin typeface="Roboto Lt" pitchFamily="2" charset="0"/>
                <a:ea typeface="Roboto Lt" pitchFamily="2" charset="0"/>
              </a:rPr>
              <a:t>Conjoncture de la filière Construction</a:t>
            </a:r>
          </a:p>
        </p:txBody>
      </p:sp>
      <p:sp>
        <p:nvSpPr>
          <p:cNvPr id="19" name="Rectangle 18"/>
          <p:cNvSpPr/>
          <p:nvPr userDrawn="1"/>
        </p:nvSpPr>
        <p:spPr>
          <a:xfrm>
            <a:off x="359837" y="6886173"/>
            <a:ext cx="684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baseline="0" dirty="0">
                <a:solidFill>
                  <a:schemeClr val="accent5">
                    <a:lumMod val="50000"/>
                  </a:schemeClr>
                </a:solidFill>
                <a:latin typeface="Roboto" pitchFamily="2" charset="0"/>
                <a:ea typeface="Roboto" pitchFamily="2" charset="0"/>
              </a:rPr>
              <a:t>Avec le concours </a:t>
            </a:r>
            <a:r>
              <a:rPr lang="fr-FR" sz="1400" b="1" baseline="0" dirty="0">
                <a:solidFill>
                  <a:schemeClr val="accent5">
                    <a:lumMod val="50000"/>
                  </a:schemeClr>
                </a:solidFill>
                <a:latin typeface="Century Gothic" panose="020B0502020202020204" pitchFamily="34" charset="0"/>
                <a:ea typeface="Roboto" pitchFamily="2" charset="0"/>
              </a:rPr>
              <a:t>│</a:t>
            </a:r>
            <a:r>
              <a:rPr lang="fr-FR" sz="1400" b="0" kern="1200" baseline="0" dirty="0">
                <a:solidFill>
                  <a:schemeClr val="accent5">
                    <a:lumMod val="50000"/>
                  </a:schemeClr>
                </a:solidFill>
                <a:latin typeface="Roboto Lt" pitchFamily="2" charset="0"/>
                <a:ea typeface="Roboto Lt" pitchFamily="2" charset="0"/>
                <a:cs typeface="+mn-cs"/>
              </a:rPr>
              <a:t>D</a:t>
            </a:r>
            <a:r>
              <a:rPr lang="fr-FR" sz="1400" b="0" kern="1200" dirty="0">
                <a:solidFill>
                  <a:schemeClr val="accent5">
                    <a:lumMod val="50000"/>
                  </a:schemeClr>
                </a:solidFill>
                <a:latin typeface="Roboto Lt" pitchFamily="2" charset="0"/>
                <a:ea typeface="Roboto Lt" pitchFamily="2" charset="0"/>
                <a:cs typeface="+mn-cs"/>
              </a:rPr>
              <a:t>es Membres du GIE Réseau des CERC</a:t>
            </a:r>
          </a:p>
        </p:txBody>
      </p:sp>
      <p:sp>
        <p:nvSpPr>
          <p:cNvPr id="33" name="Rectangle 32"/>
          <p:cNvSpPr/>
          <p:nvPr userDrawn="1"/>
        </p:nvSpPr>
        <p:spPr>
          <a:xfrm>
            <a:off x="3283757" y="9879587"/>
            <a:ext cx="1050215" cy="5738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accent5">
                    <a:lumMod val="50000"/>
                  </a:schemeClr>
                </a:solidFill>
                <a:latin typeface="Roboto" pitchFamily="2" charset="0"/>
                <a:ea typeface="Roboto" pitchFamily="2" charset="0"/>
              </a:rPr>
              <a:t>LOGO</a:t>
            </a:r>
            <a:r>
              <a:rPr lang="fr-FR" sz="1050" b="1" baseline="0" dirty="0">
                <a:solidFill>
                  <a:schemeClr val="accent5">
                    <a:lumMod val="50000"/>
                  </a:schemeClr>
                </a:solidFill>
                <a:latin typeface="Roboto" pitchFamily="2" charset="0"/>
                <a:ea typeface="Roboto" pitchFamily="2" charset="0"/>
              </a:rPr>
              <a:t> DE LA CERC</a:t>
            </a:r>
            <a:endParaRPr lang="fr-FR" sz="1050" b="1" dirty="0">
              <a:solidFill>
                <a:schemeClr val="accent5">
                  <a:lumMod val="50000"/>
                </a:schemeClr>
              </a:solidFill>
              <a:latin typeface="Roboto" pitchFamily="2" charset="0"/>
              <a:ea typeface="Roboto" pitchFamily="2" charset="0"/>
            </a:endParaRPr>
          </a:p>
        </p:txBody>
      </p:sp>
      <p:sp>
        <p:nvSpPr>
          <p:cNvPr id="34" name="Rectangle 33"/>
          <p:cNvSpPr/>
          <p:nvPr userDrawn="1"/>
        </p:nvSpPr>
        <p:spPr>
          <a:xfrm>
            <a:off x="356817" y="8343488"/>
            <a:ext cx="684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baseline="0" dirty="0">
                <a:solidFill>
                  <a:schemeClr val="accent5">
                    <a:lumMod val="50000"/>
                  </a:schemeClr>
                </a:solidFill>
                <a:latin typeface="Roboto" pitchFamily="2" charset="0"/>
                <a:ea typeface="Roboto" pitchFamily="2" charset="0"/>
              </a:rPr>
              <a:t>Coordonnées</a:t>
            </a:r>
            <a:r>
              <a:rPr lang="fr-FR" sz="1400" b="1" dirty="0">
                <a:solidFill>
                  <a:schemeClr val="accent5">
                    <a:lumMod val="50000"/>
                  </a:schemeClr>
                </a:solidFill>
                <a:latin typeface="Roboto" pitchFamily="2" charset="0"/>
                <a:ea typeface="Roboto" pitchFamily="2" charset="0"/>
              </a:rPr>
              <a:t> </a:t>
            </a:r>
            <a:r>
              <a:rPr lang="fr-FR" sz="1400" b="1" dirty="0">
                <a:solidFill>
                  <a:schemeClr val="accent5">
                    <a:lumMod val="50000"/>
                  </a:schemeClr>
                </a:solidFill>
                <a:latin typeface="Century Gothic" panose="020B0502020202020204" pitchFamily="34" charset="0"/>
                <a:ea typeface="Roboto" pitchFamily="2" charset="0"/>
              </a:rPr>
              <a:t>│</a:t>
            </a:r>
            <a:r>
              <a:rPr lang="fr-FR" sz="1400" b="0" baseline="0" dirty="0">
                <a:solidFill>
                  <a:schemeClr val="accent5">
                    <a:lumMod val="50000"/>
                  </a:schemeClr>
                </a:solidFill>
                <a:latin typeface="Roboto Lt" pitchFamily="2" charset="0"/>
                <a:ea typeface="Roboto Lt" pitchFamily="2" charset="0"/>
              </a:rPr>
              <a:t>CERC Région</a:t>
            </a:r>
            <a:endParaRPr lang="fr-FR" sz="1400" b="0" dirty="0">
              <a:latin typeface="Roboto Lt" pitchFamily="2" charset="0"/>
              <a:ea typeface="Roboto Lt" pitchFamily="2" charset="0"/>
            </a:endParaRPr>
          </a:p>
        </p:txBody>
      </p:sp>
      <p:sp>
        <p:nvSpPr>
          <p:cNvPr id="41" name="Rectangle 40"/>
          <p:cNvSpPr/>
          <p:nvPr userDrawn="1"/>
        </p:nvSpPr>
        <p:spPr>
          <a:xfrm>
            <a:off x="359837" y="1926125"/>
            <a:ext cx="6840000" cy="3837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baseline="0" dirty="0">
                <a:solidFill>
                  <a:schemeClr val="accent5">
                    <a:lumMod val="50000"/>
                  </a:schemeClr>
                </a:solidFill>
                <a:latin typeface="Roboto" pitchFamily="2" charset="0"/>
                <a:ea typeface="Roboto" pitchFamily="2" charset="0"/>
              </a:rPr>
              <a:t>Avec le concours </a:t>
            </a:r>
            <a:r>
              <a:rPr lang="fr-FR" sz="1400" b="1" baseline="0" dirty="0">
                <a:solidFill>
                  <a:schemeClr val="accent5">
                    <a:lumMod val="50000"/>
                  </a:schemeClr>
                </a:solidFill>
                <a:latin typeface="Century Gothic" panose="020B0502020202020204" pitchFamily="34" charset="0"/>
                <a:ea typeface="Roboto" pitchFamily="2" charset="0"/>
              </a:rPr>
              <a:t>│</a:t>
            </a:r>
            <a:r>
              <a:rPr lang="fr-FR" sz="1400" b="0" kern="1200" baseline="0" dirty="0">
                <a:solidFill>
                  <a:schemeClr val="accent5">
                    <a:lumMod val="50000"/>
                  </a:schemeClr>
                </a:solidFill>
                <a:latin typeface="Roboto Lt" pitchFamily="2" charset="0"/>
                <a:ea typeface="Roboto Lt" pitchFamily="2" charset="0"/>
                <a:cs typeface="+mn-cs"/>
              </a:rPr>
              <a:t>D</a:t>
            </a:r>
            <a:r>
              <a:rPr lang="fr-FR" sz="1400" b="0" kern="1200" dirty="0">
                <a:solidFill>
                  <a:schemeClr val="accent5">
                    <a:lumMod val="50000"/>
                  </a:schemeClr>
                </a:solidFill>
                <a:latin typeface="Roboto Lt" pitchFamily="2" charset="0"/>
                <a:ea typeface="Roboto Lt" pitchFamily="2" charset="0"/>
                <a:cs typeface="+mn-cs"/>
              </a:rPr>
              <a:t>es Membres de la CERC</a:t>
            </a:r>
          </a:p>
        </p:txBody>
      </p:sp>
      <p:sp>
        <p:nvSpPr>
          <p:cNvPr id="47" name="Rectangle 46"/>
          <p:cNvSpPr/>
          <p:nvPr userDrawn="1"/>
        </p:nvSpPr>
        <p:spPr>
          <a:xfrm>
            <a:off x="449837" y="2286126"/>
            <a:ext cx="6660000" cy="446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Rectangle 49"/>
          <p:cNvSpPr/>
          <p:nvPr userDrawn="1"/>
        </p:nvSpPr>
        <p:spPr>
          <a:xfrm>
            <a:off x="449837" y="7246173"/>
            <a:ext cx="6660000" cy="97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6" name="Image 2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11589" y="7419222"/>
            <a:ext cx="722488" cy="616665"/>
          </a:xfrm>
          <a:prstGeom prst="rect">
            <a:avLst/>
          </a:prstGeom>
        </p:spPr>
      </p:pic>
      <p:pic>
        <p:nvPicPr>
          <p:cNvPr id="27" name="Image 2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82009" y="7465319"/>
            <a:ext cx="1251332" cy="524471"/>
          </a:xfrm>
          <a:prstGeom prst="rect">
            <a:avLst/>
          </a:prstGeom>
        </p:spPr>
      </p:pic>
      <p:pic>
        <p:nvPicPr>
          <p:cNvPr id="28" name="Picture 1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012324" y="7432585"/>
            <a:ext cx="843033" cy="58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Image 28"/>
          <p:cNvPicPr>
            <a:picLocks noChangeAspect="1"/>
          </p:cNvPicPr>
          <p:nvPr userDrawn="1"/>
        </p:nvPicPr>
        <p:blipFill>
          <a:blip r:embed="rId6"/>
          <a:stretch>
            <a:fillRect/>
          </a:stretch>
        </p:blipFill>
        <p:spPr>
          <a:xfrm>
            <a:off x="1635692" y="7465318"/>
            <a:ext cx="1268069" cy="524473"/>
          </a:xfrm>
          <a:prstGeom prst="rect">
            <a:avLst/>
          </a:prstGeom>
        </p:spPr>
      </p:pic>
      <p:sp>
        <p:nvSpPr>
          <p:cNvPr id="8" name="ZoneTexte 7"/>
          <p:cNvSpPr txBox="1"/>
          <p:nvPr userDrawn="1"/>
        </p:nvSpPr>
        <p:spPr>
          <a:xfrm>
            <a:off x="446817" y="8725295"/>
            <a:ext cx="6660000" cy="978729"/>
          </a:xfrm>
          <a:prstGeom prst="rect">
            <a:avLst/>
          </a:prstGeom>
          <a:solidFill>
            <a:schemeClr val="bg1"/>
          </a:solidFill>
        </p:spPr>
        <p:txBody>
          <a:bodyPr wrap="square" rtlCol="0">
            <a:spAutoFit/>
          </a:bodyPr>
          <a:lstStyle/>
          <a:p>
            <a:pPr algn="ctr">
              <a:lnSpc>
                <a:spcPct val="120000"/>
              </a:lnSpc>
            </a:pPr>
            <a:r>
              <a:rPr lang="fr-FR" sz="1200" b="1" kern="0" dirty="0">
                <a:solidFill>
                  <a:schemeClr val="accent5">
                    <a:lumMod val="50000"/>
                  </a:schemeClr>
                </a:solidFill>
                <a:latin typeface="Roboto Lt" pitchFamily="2" charset="0"/>
                <a:ea typeface="Roboto Lt" pitchFamily="2" charset="0"/>
                <a:cs typeface="Roboto Light"/>
              </a:rPr>
              <a:t>CELLULE</a:t>
            </a:r>
            <a:r>
              <a:rPr lang="fr-FR" sz="1200" b="1" kern="0" baseline="0" dirty="0">
                <a:solidFill>
                  <a:schemeClr val="accent5">
                    <a:lumMod val="50000"/>
                  </a:schemeClr>
                </a:solidFill>
                <a:latin typeface="Roboto Lt" pitchFamily="2" charset="0"/>
                <a:ea typeface="Roboto Lt" pitchFamily="2" charset="0"/>
                <a:cs typeface="Roboto Light"/>
              </a:rPr>
              <a:t> ÉCONOMIQUE RÉGIONALE DE LA CONSTRUCTION</a:t>
            </a:r>
            <a:endParaRPr lang="fr-FR" sz="1200" b="1" kern="0" dirty="0">
              <a:solidFill>
                <a:schemeClr val="accent5">
                  <a:lumMod val="50000"/>
                </a:schemeClr>
              </a:solidFill>
              <a:latin typeface="Roboto Lt" pitchFamily="2" charset="0"/>
              <a:ea typeface="Roboto Lt" pitchFamily="2" charset="0"/>
              <a:cs typeface="Roboto Light"/>
            </a:endParaRPr>
          </a:p>
          <a:p>
            <a:pPr algn="ctr">
              <a:lnSpc>
                <a:spcPct val="120000"/>
              </a:lnSpc>
            </a:pPr>
            <a:r>
              <a:rPr lang="fr-FR" sz="1200" kern="0" dirty="0">
                <a:solidFill>
                  <a:schemeClr val="accent5">
                    <a:lumMod val="50000"/>
                  </a:schemeClr>
                </a:solidFill>
                <a:latin typeface="Roboto Lt" pitchFamily="2" charset="0"/>
                <a:ea typeface="Roboto Lt" pitchFamily="2" charset="0"/>
                <a:cs typeface="Roboto Light"/>
              </a:rPr>
              <a:t>Adresse - Code postal - Ville</a:t>
            </a:r>
          </a:p>
          <a:p>
            <a:pPr algn="ctr">
              <a:lnSpc>
                <a:spcPct val="120000"/>
              </a:lnSpc>
            </a:pPr>
            <a:r>
              <a:rPr lang="fr-FR" sz="1200" kern="0" dirty="0">
                <a:solidFill>
                  <a:schemeClr val="accent5">
                    <a:lumMod val="50000"/>
                  </a:schemeClr>
                </a:solidFill>
                <a:latin typeface="Roboto Lt" pitchFamily="2" charset="0"/>
                <a:ea typeface="Roboto Lt" pitchFamily="2" charset="0"/>
                <a:cs typeface="Roboto Light"/>
              </a:rPr>
              <a:t>tél. : XX-XX-XX-XX-XX │ e-mail : </a:t>
            </a:r>
            <a:r>
              <a:rPr lang="fr-FR" sz="1200" kern="0" dirty="0" err="1">
                <a:solidFill>
                  <a:schemeClr val="accent5">
                    <a:lumMod val="50000"/>
                  </a:schemeClr>
                </a:solidFill>
                <a:latin typeface="Roboto Lt" pitchFamily="2" charset="0"/>
                <a:ea typeface="Roboto Lt" pitchFamily="2" charset="0"/>
                <a:cs typeface="Roboto Light"/>
              </a:rPr>
              <a:t>xxxx@xxxxx.xx</a:t>
            </a:r>
            <a:endParaRPr lang="fr-FR" sz="1200" kern="0" dirty="0">
              <a:solidFill>
                <a:schemeClr val="accent5">
                  <a:lumMod val="50000"/>
                </a:schemeClr>
              </a:solidFill>
              <a:latin typeface="Roboto Lt" pitchFamily="2" charset="0"/>
              <a:ea typeface="Roboto Lt" pitchFamily="2" charset="0"/>
              <a:cs typeface="Roboto Light"/>
            </a:endParaRPr>
          </a:p>
          <a:p>
            <a:pPr algn="ctr">
              <a:lnSpc>
                <a:spcPct val="120000"/>
              </a:lnSpc>
            </a:pPr>
            <a:r>
              <a:rPr lang="fr-FR" sz="1200" kern="0" dirty="0">
                <a:solidFill>
                  <a:schemeClr val="accent5">
                    <a:lumMod val="50000"/>
                  </a:schemeClr>
                </a:solidFill>
                <a:latin typeface="Roboto Lt" pitchFamily="2" charset="0"/>
                <a:ea typeface="Roboto Lt" pitchFamily="2" charset="0"/>
                <a:cs typeface="Roboto Light"/>
              </a:rPr>
              <a:t>Site internet : www…..</a:t>
            </a:r>
            <a:r>
              <a:rPr lang="fr-FR" sz="1200" kern="0" dirty="0" err="1">
                <a:solidFill>
                  <a:schemeClr val="accent5">
                    <a:lumMod val="50000"/>
                  </a:schemeClr>
                </a:solidFill>
                <a:latin typeface="Roboto Lt" pitchFamily="2" charset="0"/>
                <a:ea typeface="Roboto Lt" pitchFamily="2" charset="0"/>
                <a:cs typeface="Roboto Light"/>
              </a:rPr>
              <a:t>com</a:t>
            </a:r>
            <a:endParaRPr lang="fr-FR" sz="1200" kern="0" dirty="0">
              <a:solidFill>
                <a:schemeClr val="accent5">
                  <a:lumMod val="50000"/>
                </a:schemeClr>
              </a:solidFill>
              <a:latin typeface="Roboto Lt" pitchFamily="2" charset="0"/>
              <a:ea typeface="Roboto Lt" pitchFamily="2" charset="0"/>
              <a:cs typeface="Roboto Light"/>
            </a:endParaRPr>
          </a:p>
        </p:txBody>
      </p:sp>
      <p:sp>
        <p:nvSpPr>
          <p:cNvPr id="53" name="Rectangle 52"/>
          <p:cNvSpPr/>
          <p:nvPr userDrawn="1"/>
        </p:nvSpPr>
        <p:spPr>
          <a:xfrm>
            <a:off x="359837" y="359927"/>
            <a:ext cx="6840000"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b="1" baseline="0" dirty="0">
                <a:solidFill>
                  <a:schemeClr val="accent5">
                    <a:lumMod val="50000"/>
                  </a:schemeClr>
                </a:solidFill>
                <a:latin typeface="Roboto" pitchFamily="2" charset="0"/>
                <a:ea typeface="Roboto" pitchFamily="2" charset="0"/>
              </a:rPr>
              <a:t>Pour en savoir plus…</a:t>
            </a:r>
            <a:r>
              <a:rPr lang="fr-FR" sz="1400" b="1" baseline="0" dirty="0">
                <a:solidFill>
                  <a:schemeClr val="accent5">
                    <a:lumMod val="50000"/>
                  </a:schemeClr>
                </a:solidFill>
                <a:latin typeface="Century Gothic" panose="020B0502020202020204" pitchFamily="34" charset="0"/>
                <a:ea typeface="Roboto" pitchFamily="2" charset="0"/>
              </a:rPr>
              <a:t>│</a:t>
            </a:r>
            <a:r>
              <a:rPr lang="fr-FR" sz="1400" b="0" kern="1200" baseline="0" dirty="0">
                <a:solidFill>
                  <a:schemeClr val="accent5">
                    <a:lumMod val="50000"/>
                  </a:schemeClr>
                </a:solidFill>
                <a:latin typeface="Roboto Lt" pitchFamily="2" charset="0"/>
                <a:ea typeface="Roboto Lt" pitchFamily="2" charset="0"/>
                <a:cs typeface="+mn-cs"/>
              </a:rPr>
              <a:t>Conjoncture de la filière Construction</a:t>
            </a:r>
            <a:endParaRPr lang="fr-FR" sz="1400" b="0" kern="1200" dirty="0">
              <a:solidFill>
                <a:schemeClr val="accent5">
                  <a:lumMod val="50000"/>
                </a:schemeClr>
              </a:solidFill>
              <a:latin typeface="Roboto Lt" pitchFamily="2" charset="0"/>
              <a:ea typeface="Roboto Lt" pitchFamily="2" charset="0"/>
              <a:cs typeface="+mn-cs"/>
            </a:endParaRPr>
          </a:p>
        </p:txBody>
      </p:sp>
      <p:sp>
        <p:nvSpPr>
          <p:cNvPr id="54" name="Rectangle 53"/>
          <p:cNvSpPr/>
          <p:nvPr userDrawn="1"/>
        </p:nvSpPr>
        <p:spPr>
          <a:xfrm>
            <a:off x="449837" y="719927"/>
            <a:ext cx="6660000" cy="1075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fr-FR" sz="1200" kern="1200" dirty="0">
                <a:solidFill>
                  <a:schemeClr val="accent5">
                    <a:lumMod val="50000"/>
                  </a:schemeClr>
                </a:solidFill>
                <a:effectLst/>
                <a:latin typeface="Roboto" pitchFamily="2" charset="0"/>
                <a:ea typeface="Roboto" pitchFamily="2" charset="0"/>
                <a:cs typeface="+mn-cs"/>
              </a:rPr>
              <a:t>Accédez à l’ensemble de la </a:t>
            </a:r>
            <a:r>
              <a:rPr lang="fr-FR" sz="1200" b="1" kern="1200" dirty="0">
                <a:solidFill>
                  <a:schemeClr val="accent5">
                    <a:lumMod val="50000"/>
                  </a:schemeClr>
                </a:solidFill>
                <a:effectLst/>
                <a:latin typeface="Roboto" pitchFamily="2" charset="0"/>
                <a:ea typeface="Roboto" pitchFamily="2" charset="0"/>
                <a:cs typeface="+mn-cs"/>
              </a:rPr>
              <a:t>conjoncture nationale </a:t>
            </a:r>
            <a:r>
              <a:rPr lang="fr-FR" sz="1200" kern="1200" dirty="0">
                <a:solidFill>
                  <a:schemeClr val="accent5">
                    <a:lumMod val="50000"/>
                  </a:schemeClr>
                </a:solidFill>
                <a:effectLst/>
                <a:latin typeface="Roboto" pitchFamily="2" charset="0"/>
                <a:ea typeface="Roboto" pitchFamily="2" charset="0"/>
                <a:cs typeface="+mn-cs"/>
              </a:rPr>
              <a:t>&amp; les </a:t>
            </a:r>
            <a:r>
              <a:rPr lang="fr-FR" sz="1200" b="1" kern="1200" dirty="0">
                <a:solidFill>
                  <a:schemeClr val="accent5">
                    <a:lumMod val="50000"/>
                  </a:schemeClr>
                </a:solidFill>
                <a:effectLst/>
                <a:latin typeface="Roboto" pitchFamily="2" charset="0"/>
                <a:ea typeface="Roboto" pitchFamily="2" charset="0"/>
                <a:cs typeface="+mn-cs"/>
              </a:rPr>
              <a:t>comparaisons interrégionales </a:t>
            </a:r>
          </a:p>
          <a:p>
            <a:pPr algn="ctr">
              <a:lnSpc>
                <a:spcPct val="120000"/>
              </a:lnSpc>
            </a:pPr>
            <a:r>
              <a:rPr lang="fr-FR" sz="1200" kern="1200" dirty="0">
                <a:solidFill>
                  <a:schemeClr val="accent5">
                    <a:lumMod val="50000"/>
                  </a:schemeClr>
                </a:solidFill>
                <a:effectLst/>
                <a:latin typeface="Roboto" pitchFamily="2" charset="0"/>
                <a:ea typeface="Roboto" pitchFamily="2" charset="0"/>
                <a:cs typeface="+mn-cs"/>
              </a:rPr>
              <a:t>de la filière Construction sur le</a:t>
            </a:r>
            <a:r>
              <a:rPr lang="fr-FR" sz="1200" kern="1200" baseline="0" dirty="0">
                <a:solidFill>
                  <a:schemeClr val="accent5">
                    <a:lumMod val="50000"/>
                  </a:schemeClr>
                </a:solidFill>
                <a:effectLst/>
                <a:latin typeface="Roboto" pitchFamily="2" charset="0"/>
                <a:ea typeface="Roboto" pitchFamily="2" charset="0"/>
                <a:cs typeface="+mn-cs"/>
              </a:rPr>
              <a:t> site :</a:t>
            </a:r>
          </a:p>
          <a:p>
            <a:pPr algn="ctr">
              <a:lnSpc>
                <a:spcPct val="120000"/>
              </a:lnSpc>
              <a:spcBef>
                <a:spcPts val="300"/>
              </a:spcBef>
            </a:pPr>
            <a:r>
              <a:rPr lang="fr-FR" sz="1200" b="1" u="sng" kern="1200" baseline="0" dirty="0">
                <a:solidFill>
                  <a:schemeClr val="accent5">
                    <a:lumMod val="50000"/>
                  </a:schemeClr>
                </a:solidFill>
                <a:effectLst/>
                <a:latin typeface="Roboto" pitchFamily="2" charset="0"/>
                <a:ea typeface="Roboto" pitchFamily="2" charset="0"/>
                <a:cs typeface="+mn-cs"/>
              </a:rPr>
              <a:t>www.cerc-actu.com</a:t>
            </a:r>
            <a:r>
              <a:rPr lang="fr-FR" sz="1200" kern="1200" dirty="0">
                <a:solidFill>
                  <a:schemeClr val="accent5">
                    <a:lumMod val="50000"/>
                  </a:schemeClr>
                </a:solidFill>
                <a:effectLst/>
                <a:latin typeface="Roboto" pitchFamily="2" charset="0"/>
                <a:ea typeface="Roboto" pitchFamily="2" charset="0"/>
                <a:cs typeface="+mn-cs"/>
              </a:rPr>
              <a:t> </a:t>
            </a:r>
            <a:endParaRPr lang="fr-FR" sz="1200" dirty="0">
              <a:solidFill>
                <a:schemeClr val="accent5">
                  <a:lumMod val="50000"/>
                </a:schemeClr>
              </a:solidFill>
              <a:latin typeface="Roboto" pitchFamily="2" charset="0"/>
              <a:ea typeface="Roboto" pitchFamily="2" charset="0"/>
            </a:endParaRPr>
          </a:p>
        </p:txBody>
      </p:sp>
      <p:graphicFrame>
        <p:nvGraphicFramePr>
          <p:cNvPr id="3" name="Objet 2"/>
          <p:cNvGraphicFramePr>
            <a:graphicFrameLocks noChangeAspect="1"/>
          </p:cNvGraphicFramePr>
          <p:nvPr userDrawn="1">
            <p:extLst>
              <p:ext uri="{D42A27DB-BD31-4B8C-83A1-F6EECF244321}">
                <p14:modId xmlns:p14="http://schemas.microsoft.com/office/powerpoint/2010/main" val="1931314198"/>
              </p:ext>
            </p:extLst>
          </p:nvPr>
        </p:nvGraphicFramePr>
        <p:xfrm>
          <a:off x="522288" y="10166350"/>
          <a:ext cx="2895600" cy="200025"/>
        </p:xfrm>
        <a:graphic>
          <a:graphicData uri="http://schemas.openxmlformats.org/presentationml/2006/ole">
            <mc:AlternateContent xmlns:mc="http://schemas.openxmlformats.org/markup-compatibility/2006">
              <mc:Choice xmlns:v="urn:schemas-microsoft-com:vml" Requires="v">
                <p:oleObj spid="_x0000_s2054" name="Worksheet" r:id="rId7" imgW="2895695" imgH="200025" progId="Excel.Sheet.12">
                  <p:link updateAutomatic="1"/>
                </p:oleObj>
              </mc:Choice>
              <mc:Fallback>
                <p:oleObj name="Worksheet" r:id="rId7" imgW="2895695" imgH="200025" progId="Excel.Sheet.12">
                  <p:link updateAutomatic="1"/>
                  <p:pic>
                    <p:nvPicPr>
                      <p:cNvPr id="0" name=""/>
                      <p:cNvPicPr/>
                      <p:nvPr/>
                    </p:nvPicPr>
                    <p:blipFill>
                      <a:blip r:embed="rId8"/>
                      <a:stretch>
                        <a:fillRect/>
                      </a:stretch>
                    </p:blipFill>
                    <p:spPr>
                      <a:xfrm>
                        <a:off x="522288" y="10166350"/>
                        <a:ext cx="2895600" cy="200025"/>
                      </a:xfrm>
                      <a:prstGeom prst="rect">
                        <a:avLst/>
                      </a:prstGeom>
                    </p:spPr>
                  </p:pic>
                </p:oleObj>
              </mc:Fallback>
            </mc:AlternateContent>
          </a:graphicData>
        </a:graphic>
      </p:graphicFrame>
      <p:pic>
        <p:nvPicPr>
          <p:cNvPr id="20" name="Image 19">
            <a:extLst>
              <a:ext uri="{FF2B5EF4-FFF2-40B4-BE49-F238E27FC236}">
                <a16:creationId xmlns:a16="http://schemas.microsoft.com/office/drawing/2014/main" id="{7BCD4C93-FB0D-4DEA-B7EA-FB8D6CC2E07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761992" y="9873653"/>
            <a:ext cx="1343696" cy="531423"/>
          </a:xfrm>
          <a:prstGeom prst="rect">
            <a:avLst/>
          </a:prstGeom>
        </p:spPr>
      </p:pic>
      <p:pic>
        <p:nvPicPr>
          <p:cNvPr id="22" name="Image 21">
            <a:extLst>
              <a:ext uri="{FF2B5EF4-FFF2-40B4-BE49-F238E27FC236}">
                <a16:creationId xmlns:a16="http://schemas.microsoft.com/office/drawing/2014/main" id="{9A6D7186-3F48-4076-A5A8-71212E6A5509}"/>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51600" y="7336800"/>
            <a:ext cx="615600" cy="804947"/>
          </a:xfrm>
          <a:prstGeom prst="rect">
            <a:avLst/>
          </a:prstGeom>
        </p:spPr>
      </p:pic>
    </p:spTree>
    <p:extLst>
      <p:ext uri="{BB962C8B-B14F-4D97-AF65-F5344CB8AC3E}">
        <p14:creationId xmlns:p14="http://schemas.microsoft.com/office/powerpoint/2010/main" val="1191702987"/>
      </p:ext>
    </p:extLst>
  </p:cSld>
  <p:clrMapOvr>
    <a:masterClrMapping/>
  </p:clrMapOvr>
  <p:extLst>
    <p:ext uri="{DCECCB84-F9BA-43D5-87BE-67443E8EF086}">
      <p15:sldGuideLst xmlns:p15="http://schemas.microsoft.com/office/powerpoint/2012/main">
        <p15:guide id="1" orient="horz" pos="3368">
          <p15:clr>
            <a:srgbClr val="FBAE40"/>
          </p15:clr>
        </p15:guide>
        <p15:guide id="2" pos="238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Rectangle 2"/>
          <p:cNvSpPr/>
          <p:nvPr userDrawn="1"/>
        </p:nvSpPr>
        <p:spPr>
          <a:xfrm>
            <a:off x="256431" y="1357677"/>
            <a:ext cx="4680000" cy="8640000"/>
          </a:xfrm>
          <a:prstGeom prst="rect">
            <a:avLst/>
          </a:prstGeom>
          <a:noFill/>
          <a:ln>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546"/>
          </a:p>
        </p:txBody>
      </p:sp>
      <p:sp>
        <p:nvSpPr>
          <p:cNvPr id="4" name="Rectangle 3"/>
          <p:cNvSpPr/>
          <p:nvPr userDrawn="1"/>
        </p:nvSpPr>
        <p:spPr>
          <a:xfrm>
            <a:off x="5126083" y="1357677"/>
            <a:ext cx="1980000" cy="8640000"/>
          </a:xfrm>
          <a:prstGeom prst="rect">
            <a:avLst/>
          </a:prstGeom>
          <a:noFill/>
          <a:ln>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546"/>
          </a:p>
        </p:txBody>
      </p:sp>
      <p:sp>
        <p:nvSpPr>
          <p:cNvPr id="5" name="Rectangle 4"/>
          <p:cNvSpPr/>
          <p:nvPr userDrawn="1"/>
        </p:nvSpPr>
        <p:spPr>
          <a:xfrm>
            <a:off x="261257" y="817677"/>
            <a:ext cx="6840000" cy="540000"/>
          </a:xfrm>
          <a:prstGeom prst="rect">
            <a:avLst/>
          </a:prstGeom>
          <a:noFill/>
          <a:ln>
            <a:solidFill>
              <a:schemeClr val="bg1">
                <a:lumMod val="8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546"/>
          </a:p>
        </p:txBody>
      </p:sp>
      <p:sp>
        <p:nvSpPr>
          <p:cNvPr id="2" name="ZoneTexte 1"/>
          <p:cNvSpPr txBox="1"/>
          <p:nvPr userDrawn="1"/>
        </p:nvSpPr>
        <p:spPr>
          <a:xfrm>
            <a:off x="-222069" y="0"/>
            <a:ext cx="3754483" cy="369332"/>
          </a:xfrm>
          <a:prstGeom prst="rect">
            <a:avLst/>
          </a:prstGeom>
          <a:noFill/>
        </p:spPr>
        <p:txBody>
          <a:bodyPr wrap="square" rtlCol="0">
            <a:spAutoFit/>
          </a:bodyPr>
          <a:lstStyle/>
          <a:p>
            <a:pPr algn="ctr"/>
            <a:r>
              <a:rPr lang="fr-FR" dirty="0">
                <a:solidFill>
                  <a:schemeClr val="bg1">
                    <a:lumMod val="85000"/>
                  </a:schemeClr>
                </a:solidFill>
              </a:rPr>
              <a:t>NE PAS SUPPRIMER CETTE DIAPO</a:t>
            </a:r>
          </a:p>
        </p:txBody>
      </p:sp>
    </p:spTree>
    <p:extLst>
      <p:ext uri="{BB962C8B-B14F-4D97-AF65-F5344CB8AC3E}">
        <p14:creationId xmlns:p14="http://schemas.microsoft.com/office/powerpoint/2010/main" val="3109877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27BE0C-8C24-4B0C-84DE-BFA9FC34D51A}"/>
              </a:ext>
            </a:extLst>
          </p:cNvPr>
          <p:cNvSpPr>
            <a:spLocks noGrp="1"/>
          </p:cNvSpPr>
          <p:nvPr>
            <p:ph type="title" hasCustomPrompt="1"/>
          </p:nvPr>
        </p:nvSpPr>
        <p:spPr>
          <a:xfrm>
            <a:off x="519113" y="569913"/>
            <a:ext cx="6521450" cy="2065337"/>
          </a:xfrm>
          <a:prstGeom prst="rect">
            <a:avLst/>
          </a:prstGeom>
        </p:spPr>
        <p:txBody>
          <a:bodyPr/>
          <a:lstStyle>
            <a:lvl1pPr>
              <a:defRPr/>
            </a:lvl1pPr>
          </a:lstStyle>
          <a:p>
            <a:r>
              <a:rPr lang="fr-FR" dirty="0"/>
              <a:t>CONJONCTURE DE LA CONSTRUCTION – AOUT 2021 – N°6</a:t>
            </a:r>
            <a:endParaRPr lang="fr-MQ" dirty="0"/>
          </a:p>
        </p:txBody>
      </p:sp>
    </p:spTree>
    <p:extLst>
      <p:ext uri="{BB962C8B-B14F-4D97-AF65-F5344CB8AC3E}">
        <p14:creationId xmlns:p14="http://schemas.microsoft.com/office/powerpoint/2010/main" val="3028159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ZoneTexte 6"/>
          <p:cNvSpPr txBox="1"/>
          <p:nvPr userDrawn="1"/>
        </p:nvSpPr>
        <p:spPr>
          <a:xfrm>
            <a:off x="227005" y="10422852"/>
            <a:ext cx="1512000" cy="107722"/>
          </a:xfrm>
          <a:prstGeom prst="rect">
            <a:avLst/>
          </a:prstGeom>
          <a:noFill/>
        </p:spPr>
        <p:txBody>
          <a:bodyPr wrap="square" lIns="0" tIns="0" rIns="0" bIns="0" rtlCol="0">
            <a:spAutoFit/>
          </a:bodyPr>
          <a:lstStyle/>
          <a:p>
            <a:pPr marL="0" indent="0" algn="l"/>
            <a:r>
              <a:rPr lang="fr-FR" sz="700" dirty="0">
                <a:solidFill>
                  <a:schemeClr val="accent5">
                    <a:lumMod val="75000"/>
                  </a:schemeClr>
                </a:solidFill>
                <a:latin typeface="Roboto Light" pitchFamily="2" charset="0"/>
                <a:ea typeface="Roboto Light" pitchFamily="2" charset="0"/>
              </a:rPr>
              <a:t>Conception</a:t>
            </a:r>
            <a:r>
              <a:rPr lang="fr-FR" sz="700" baseline="0" dirty="0">
                <a:solidFill>
                  <a:schemeClr val="accent5">
                    <a:lumMod val="75000"/>
                  </a:schemeClr>
                </a:solidFill>
                <a:latin typeface="Roboto Light" pitchFamily="2" charset="0"/>
                <a:ea typeface="Roboto Light" pitchFamily="2" charset="0"/>
              </a:rPr>
              <a:t> </a:t>
            </a:r>
            <a:r>
              <a:rPr lang="fr-FR" sz="700" dirty="0">
                <a:solidFill>
                  <a:schemeClr val="accent5">
                    <a:lumMod val="75000"/>
                  </a:schemeClr>
                </a:solidFill>
                <a:latin typeface="Roboto Light" pitchFamily="2" charset="0"/>
                <a:ea typeface="Roboto Light" pitchFamily="2" charset="0"/>
              </a:rPr>
              <a:t>Pôle</a:t>
            </a:r>
            <a:r>
              <a:rPr lang="fr-FR" sz="700" baseline="0" dirty="0">
                <a:solidFill>
                  <a:schemeClr val="accent5">
                    <a:lumMod val="75000"/>
                  </a:schemeClr>
                </a:solidFill>
                <a:latin typeface="Roboto Light" pitchFamily="2" charset="0"/>
                <a:ea typeface="Roboto Light" pitchFamily="2" charset="0"/>
              </a:rPr>
              <a:t> de compétence CERC</a:t>
            </a:r>
            <a:endParaRPr lang="fr-FR" sz="700" dirty="0">
              <a:solidFill>
                <a:schemeClr val="accent5">
                  <a:lumMod val="75000"/>
                </a:schemeClr>
              </a:solidFill>
              <a:latin typeface="Roboto Light" pitchFamily="2" charset="0"/>
              <a:ea typeface="Roboto Light" pitchFamily="2" charset="0"/>
            </a:endParaRPr>
          </a:p>
        </p:txBody>
      </p:sp>
      <p:sp>
        <p:nvSpPr>
          <p:cNvPr id="8" name="ZoneTexte 7"/>
          <p:cNvSpPr txBox="1"/>
          <p:nvPr userDrawn="1"/>
        </p:nvSpPr>
        <p:spPr>
          <a:xfrm>
            <a:off x="6917323" y="10318642"/>
            <a:ext cx="642352" cy="215444"/>
          </a:xfrm>
          <a:prstGeom prst="rect">
            <a:avLst/>
          </a:prstGeom>
          <a:noFill/>
        </p:spPr>
        <p:txBody>
          <a:bodyPr wrap="square" rtlCol="0">
            <a:spAutoFit/>
          </a:bodyPr>
          <a:lstStyle/>
          <a:p>
            <a:pPr algn="ctr"/>
            <a:fld id="{26ED7640-1C03-4F36-9D56-B6311A21A23D}" type="slidenum">
              <a:rPr lang="fr-FR" sz="800" smtClean="0">
                <a:latin typeface="Roboto Lt" pitchFamily="2" charset="0"/>
                <a:ea typeface="Roboto Lt" pitchFamily="2" charset="0"/>
              </a:rPr>
              <a:pPr algn="ctr"/>
              <a:t>‹N°›</a:t>
            </a:fld>
            <a:endParaRPr lang="fr-FR" sz="800" dirty="0">
              <a:latin typeface="Roboto Lt" pitchFamily="2" charset="0"/>
              <a:ea typeface="Roboto Lt" pitchFamily="2" charset="0"/>
            </a:endParaRPr>
          </a:p>
        </p:txBody>
      </p:sp>
      <p:cxnSp>
        <p:nvCxnSpPr>
          <p:cNvPr id="10" name="Connecteur droit 9"/>
          <p:cNvCxnSpPr/>
          <p:nvPr userDrawn="1"/>
        </p:nvCxnSpPr>
        <p:spPr>
          <a:xfrm>
            <a:off x="6917323" y="10171786"/>
            <a:ext cx="0" cy="509156"/>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3D07182A-A8D9-4AD2-A6D4-96ADF1C12F3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27005" y="10155148"/>
            <a:ext cx="634055" cy="250764"/>
          </a:xfrm>
          <a:prstGeom prst="rect">
            <a:avLst/>
          </a:prstGeom>
        </p:spPr>
      </p:pic>
      <p:sp>
        <p:nvSpPr>
          <p:cNvPr id="11" name="ZoneTexte 10">
            <a:extLst>
              <a:ext uri="{FF2B5EF4-FFF2-40B4-BE49-F238E27FC236}">
                <a16:creationId xmlns:a16="http://schemas.microsoft.com/office/drawing/2014/main" id="{5FF33EA7-5455-47C9-AECE-31EDC065CB42}"/>
              </a:ext>
            </a:extLst>
          </p:cNvPr>
          <p:cNvSpPr txBox="1"/>
          <p:nvPr userDrawn="1"/>
        </p:nvSpPr>
        <p:spPr>
          <a:xfrm>
            <a:off x="2340000" y="10152000"/>
            <a:ext cx="5981598" cy="261610"/>
          </a:xfrm>
          <a:prstGeom prst="rect">
            <a:avLst/>
          </a:prstGeom>
          <a:noFill/>
        </p:spPr>
        <p:txBody>
          <a:bodyPr wrap="square">
            <a:spAutoFit/>
          </a:bodyPr>
          <a:lstStyle/>
          <a:p>
            <a:r>
              <a:rPr lang="fr-FR" sz="1100" dirty="0"/>
              <a:t>                              CONJONCTURE DE LA CONSTRUCTION – SEPT 2021 – N°6</a:t>
            </a:r>
            <a:endParaRPr lang="fr-MQ" sz="1100" dirty="0"/>
          </a:p>
        </p:txBody>
      </p:sp>
      <p:pic>
        <p:nvPicPr>
          <p:cNvPr id="12" name="Image 11" descr="Une image contenant texte, clipart, graphiques vectoriels&#10;&#10;Description générée automatiquement">
            <a:extLst>
              <a:ext uri="{FF2B5EF4-FFF2-40B4-BE49-F238E27FC236}">
                <a16:creationId xmlns:a16="http://schemas.microsoft.com/office/drawing/2014/main" id="{157DCFD5-C2F9-4B79-B111-E0C7D57E622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008452" y="10088730"/>
            <a:ext cx="960890" cy="380828"/>
          </a:xfrm>
          <a:prstGeom prst="rect">
            <a:avLst/>
          </a:prstGeom>
        </p:spPr>
      </p:pic>
    </p:spTree>
    <p:extLst>
      <p:ext uri="{BB962C8B-B14F-4D97-AF65-F5344CB8AC3E}">
        <p14:creationId xmlns:p14="http://schemas.microsoft.com/office/powerpoint/2010/main" val="2565484942"/>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683" r:id="rId3"/>
    <p:sldLayoutId id="2147483678" r:id="rId4"/>
    <p:sldLayoutId id="2147483682" r:id="rId5"/>
    <p:sldLayoutId id="2147483680" r:id="rId6"/>
    <p:sldLayoutId id="2147483684" r:id="rId7"/>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368" userDrawn="1">
          <p15:clr>
            <a:srgbClr val="F26B43"/>
          </p15:clr>
        </p15:guide>
        <p15:guide id="2" pos="238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file:///\\srv1\partage\Partage%20CERA\GIE%20R&#233;seau%20des%20CERC\POLES%20DE%20COMPETENCES\Conjoncture\BAO%20R&#233;gionale\Traitement%20conjoncture%20r&#233;gionale.xlsx!Nomenclatures%20et%20Titres!L162C1:L162C3" TargetMode="External"/><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10.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oleObject" Target="file:///\\srv1\partage\Partage%20CERA\GIE%20R&#233;seau%20des%20CERC\POLES%20DE%20COMPETENCES\Conjoncture\BAO%20R&#233;gionale\Traitement%20conjoncture%20r&#233;gionale.xlsx!Nomenclatures%20et%20Titres!L171C1:L171C3" TargetMode="External"/><Relationship Id="rId7" Type="http://schemas.openxmlformats.org/officeDocument/2006/relationships/oleObject" Target="file:///\\srv1\partage\Partage%20CERA\GIE%20R&#233;seau%20des%20CERC\POLES%20DE%20COMPETENCES\Conjoncture\BAO%20R&#233;gionale\Traitement%20conjoncture%20r&#233;gionale.xlsx!Traitements%20Petite%20Region1!L6C125:L10C126" TargetMode="External"/><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5.emf"/><Relationship Id="rId11" Type="http://schemas.openxmlformats.org/officeDocument/2006/relationships/image" Target="../media/image51.png"/><Relationship Id="rId5" Type="http://schemas.openxmlformats.org/officeDocument/2006/relationships/oleObject" Target="file:///\\srv1\partage\Partage%20CERA\GIE%20R&#233;seau%20des%20CERC\POLES%20DE%20COMPETENCES\Conjoncture\BAO%20R&#233;gionale\Traitement%20conjoncture%20r&#233;gionale.xlsx!Nomenclatures%20et%20Titres!L173C1:L173C2" TargetMode="External"/><Relationship Id="rId10" Type="http://schemas.openxmlformats.org/officeDocument/2006/relationships/image" Target="../media/image50.png"/><Relationship Id="rId4" Type="http://schemas.openxmlformats.org/officeDocument/2006/relationships/image" Target="../media/image14.emf"/><Relationship Id="rId9" Type="http://schemas.openxmlformats.org/officeDocument/2006/relationships/image" Target="../media/image49.emf"/></Relationships>
</file>

<file path=ppt/slides/_rels/slide11.xml.rels><?xml version="1.0" encoding="UTF-8" standalone="yes"?>
<Relationships xmlns="http://schemas.openxmlformats.org/package/2006/relationships"><Relationship Id="rId8" Type="http://schemas.openxmlformats.org/officeDocument/2006/relationships/image" Target="../media/image54.emf"/><Relationship Id="rId13" Type="http://schemas.openxmlformats.org/officeDocument/2006/relationships/image" Target="../media/image55.emf"/><Relationship Id="rId18" Type="http://schemas.openxmlformats.org/officeDocument/2006/relationships/image" Target="../media/image60.emf"/><Relationship Id="rId3" Type="http://schemas.openxmlformats.org/officeDocument/2006/relationships/oleObject" Target="file:///\\srv1\partage\Partage%20CERA\GIE%20R&#233;seau%20des%20CERC\POLES%20DE%20COMPETENCES\Conjoncture\BAO%20R&#233;gionale\Traitement%20conjoncture%20r&#233;gionale.xlsx!Traitements%20Petite%20Region1!L15C167:L21C170" TargetMode="External"/><Relationship Id="rId7" Type="http://schemas.openxmlformats.org/officeDocument/2006/relationships/oleObject" Target="file:///\\srv1\partage\Partage%20CERA\GIE%20R&#233;seau%20des%20CERC\POLES%20DE%20COMPETENCES\Conjoncture\BAO%20R&#233;gionale\Traitement%20conjoncture%20r&#233;gionale.xlsx!Traitements%20Petite%20Region1!L6C179:L10C180" TargetMode="External"/><Relationship Id="rId12" Type="http://schemas.openxmlformats.org/officeDocument/2006/relationships/image" Target="../media/image15.emf"/><Relationship Id="rId17" Type="http://schemas.openxmlformats.org/officeDocument/2006/relationships/image" Target="../media/image59.emf"/><Relationship Id="rId2" Type="http://schemas.openxmlformats.org/officeDocument/2006/relationships/slideLayout" Target="../slideLayouts/slideLayout2.xml"/><Relationship Id="rId16" Type="http://schemas.openxmlformats.org/officeDocument/2006/relationships/image" Target="../media/image58.emf"/><Relationship Id="rId1" Type="http://schemas.openxmlformats.org/officeDocument/2006/relationships/vmlDrawing" Target="../drawings/vmlDrawing12.vml"/><Relationship Id="rId6" Type="http://schemas.openxmlformats.org/officeDocument/2006/relationships/image" Target="../media/image53.emf"/><Relationship Id="rId11" Type="http://schemas.openxmlformats.org/officeDocument/2006/relationships/oleObject" Target="file:///\\srv1\partage\Partage%20CERA\GIE%20R&#233;seau%20des%20CERC\POLES%20DE%20COMPETENCES\Conjoncture\BAO%20R&#233;gionale\Traitement%20conjoncture%20r&#233;gionale.xlsx!Nomenclatures%20et%20Titres!L173C1:L173C2" TargetMode="External"/><Relationship Id="rId5" Type="http://schemas.openxmlformats.org/officeDocument/2006/relationships/oleObject" Target="file:///\\srv1\partage\Partage%20CERA\GIE%20R&#233;seau%20des%20CERC\POLES%20DE%20COMPETENCES\Conjoncture\BAO%20R&#233;gionale\Traitement%20conjoncture%20r&#233;gionale.xlsx!Traitements%20Petite%20Region1!L15C181:L19C184" TargetMode="External"/><Relationship Id="rId15" Type="http://schemas.openxmlformats.org/officeDocument/2006/relationships/image" Target="../media/image57.png"/><Relationship Id="rId10" Type="http://schemas.openxmlformats.org/officeDocument/2006/relationships/image" Target="../media/image14.emf"/><Relationship Id="rId4" Type="http://schemas.openxmlformats.org/officeDocument/2006/relationships/image" Target="../media/image52.emf"/><Relationship Id="rId9" Type="http://schemas.openxmlformats.org/officeDocument/2006/relationships/oleObject" Target="file:///\\srv1\partage\Partage%20CERA\GIE%20R&#233;seau%20des%20CERC\POLES%20DE%20COMPETENCES\Conjoncture\BAO%20R&#233;gionale\Traitement%20conjoncture%20r&#233;gionale.xlsx!Nomenclatures%20et%20Titres!L171C1:L171C3" TargetMode="External"/><Relationship Id="rId14" Type="http://schemas.openxmlformats.org/officeDocument/2006/relationships/image" Target="../media/image56.png"/></Relationships>
</file>

<file path=ppt/slides/_rels/slide12.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18" Type="http://schemas.openxmlformats.org/officeDocument/2006/relationships/image" Target="../media/image77.png"/><Relationship Id="rId26" Type="http://schemas.openxmlformats.org/officeDocument/2006/relationships/image" Target="../media/image85.png"/><Relationship Id="rId3" Type="http://schemas.openxmlformats.org/officeDocument/2006/relationships/image" Target="../media/image62.png"/><Relationship Id="rId21" Type="http://schemas.openxmlformats.org/officeDocument/2006/relationships/image" Target="../media/image80.png"/><Relationship Id="rId7" Type="http://schemas.openxmlformats.org/officeDocument/2006/relationships/image" Target="../media/image66.png"/><Relationship Id="rId12" Type="http://schemas.openxmlformats.org/officeDocument/2006/relationships/image" Target="../media/image71.png"/><Relationship Id="rId17" Type="http://schemas.openxmlformats.org/officeDocument/2006/relationships/image" Target="../media/image76.png"/><Relationship Id="rId25" Type="http://schemas.openxmlformats.org/officeDocument/2006/relationships/image" Target="../media/image84.png"/><Relationship Id="rId2" Type="http://schemas.openxmlformats.org/officeDocument/2006/relationships/image" Target="../media/image61.png"/><Relationship Id="rId16" Type="http://schemas.openxmlformats.org/officeDocument/2006/relationships/image" Target="../media/image75.png"/><Relationship Id="rId20" Type="http://schemas.openxmlformats.org/officeDocument/2006/relationships/image" Target="../media/image79.jpeg"/><Relationship Id="rId29" Type="http://schemas.openxmlformats.org/officeDocument/2006/relationships/image" Target="../media/image88.png"/><Relationship Id="rId1" Type="http://schemas.openxmlformats.org/officeDocument/2006/relationships/slideLayout" Target="../slideLayouts/slideLayout5.xml"/><Relationship Id="rId6" Type="http://schemas.openxmlformats.org/officeDocument/2006/relationships/image" Target="../media/image65.png"/><Relationship Id="rId11" Type="http://schemas.openxmlformats.org/officeDocument/2006/relationships/image" Target="../media/image70.png"/><Relationship Id="rId24" Type="http://schemas.openxmlformats.org/officeDocument/2006/relationships/image" Target="../media/image83.png"/><Relationship Id="rId5" Type="http://schemas.openxmlformats.org/officeDocument/2006/relationships/image" Target="../media/image64.png"/><Relationship Id="rId15" Type="http://schemas.openxmlformats.org/officeDocument/2006/relationships/image" Target="../media/image74.png"/><Relationship Id="rId23" Type="http://schemas.openxmlformats.org/officeDocument/2006/relationships/image" Target="../media/image82.jpeg"/><Relationship Id="rId28" Type="http://schemas.openxmlformats.org/officeDocument/2006/relationships/image" Target="../media/image87.png"/><Relationship Id="rId10" Type="http://schemas.openxmlformats.org/officeDocument/2006/relationships/image" Target="../media/image69.png"/><Relationship Id="rId19" Type="http://schemas.openxmlformats.org/officeDocument/2006/relationships/image" Target="../media/image78.png"/><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image" Target="../media/image73.png"/><Relationship Id="rId22" Type="http://schemas.openxmlformats.org/officeDocument/2006/relationships/image" Target="../media/image81.jpeg"/><Relationship Id="rId27" Type="http://schemas.openxmlformats.org/officeDocument/2006/relationships/image" Target="../media/image86.png"/></Relationships>
</file>

<file path=ppt/slides/_rels/slide2.xml.rels><?xml version="1.0" encoding="UTF-8" standalone="yes"?>
<Relationships xmlns="http://schemas.openxmlformats.org/package/2006/relationships"><Relationship Id="rId3" Type="http://schemas.openxmlformats.org/officeDocument/2006/relationships/oleObject" Target="file:///\\srv1\partage\Partage%20CERA\GIE%20R&#233;seau%20des%20CERC\POLES%20DE%20COMPETENCES\Conjoncture\BAO%20R&#233;gionale\Traitement%20conjoncture%20r&#233;gionale.xlsx!Nomenclatures%20et%20Titres!L171C1:L171C3" TargetMode="Externa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emf"/><Relationship Id="rId5" Type="http://schemas.openxmlformats.org/officeDocument/2006/relationships/oleObject" Target="file:///\\srv1\partage\Partage%20CERA\GIE%20R&#233;seau%20des%20CERC\POLES%20DE%20COMPETENCES\Conjoncture\BAO%20R&#233;gionale\Traitement%20conjoncture%20r&#233;gionale.xlsx!Nomenclatures%20et%20Titres!L173C1:L173C2" TargetMode="External"/><Relationship Id="rId4" Type="http://schemas.openxmlformats.org/officeDocument/2006/relationships/image" Target="../media/image14.emf"/></Relationships>
</file>

<file path=ppt/slides/_rels/slide3.xml.rels><?xml version="1.0" encoding="UTF-8" standalone="yes"?>
<Relationships xmlns="http://schemas.openxmlformats.org/package/2006/relationships"><Relationship Id="rId3" Type="http://schemas.openxmlformats.org/officeDocument/2006/relationships/oleObject" Target="file:///\\srv1\partage\Partage%20CERA\GIE%20R&#233;seau%20des%20CERC\POLES%20DE%20COMPETENCES\Conjoncture\BAO%20R&#233;gionale\Traitement%20conjoncture%20r&#233;gionale.xlsx!Nomenclatures%20et%20Titres!L293C1:L293C3" TargetMode="Externa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4.emf"/><Relationship Id="rId5" Type="http://schemas.openxmlformats.org/officeDocument/2006/relationships/oleObject" Target="file:///\\srv1\partage\Partage%20CERA\GIE%20R&#233;seau%20des%20CERC\POLES%20DE%20COMPETENCES\Conjoncture\BAO%20R&#233;gionale\Traitement%20conjoncture%20r&#233;gionale.xlsx!Nomenclatures%20et%20Titres!L171C1:L171C3" TargetMode="External"/><Relationship Id="rId4" Type="http://schemas.openxmlformats.org/officeDocument/2006/relationships/image" Target="../media/image16.emf"/></Relationships>
</file>

<file path=ppt/slides/_rels/slide4.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oleObject" Target="file:///\\srv1\partage\Partage%20CERA\GIE%20R&#233;seau%20des%20CERC\POLES%20DE%20COMPETENCES\Conjoncture\BAO%20R&#233;gionale\Traitement%20conjoncture%20r&#233;gionale.xlsx!Nomenclatures%20et%20Titres!L171C1:L171C3" TargetMode="External"/><Relationship Id="rId18" Type="http://schemas.openxmlformats.org/officeDocument/2006/relationships/image" Target="../media/image22.emf"/><Relationship Id="rId3" Type="http://schemas.openxmlformats.org/officeDocument/2006/relationships/oleObject" Target="file:///\\srv1\partage\Partage%20CERA\GIE%20R&#233;seau%20des%20CERC\POLES%20DE%20COMPETENCES\Conjoncture\BAO%20R&#233;gionale\Traitement%20conjoncture%20r&#233;gionale.xlsx!Traitements%20Petite%20Region1!L6C4:L10C5" TargetMode="External"/><Relationship Id="rId7" Type="http://schemas.openxmlformats.org/officeDocument/2006/relationships/oleObject" Target="file:///\\srv1\partage\Partage%20CERA\GIE%20R&#233;seau%20des%20CERC\POLES%20DE%20COMPETENCES\Conjoncture\BAO%20R&#233;gionale\Traitement%20conjoncture%20r&#233;gionale.xlsx!Traitements%20Petite%20Region1!L11C4:L11C5" TargetMode="External"/><Relationship Id="rId12" Type="http://schemas.openxmlformats.org/officeDocument/2006/relationships/image" Target="../media/image21.emf"/><Relationship Id="rId17" Type="http://schemas.openxmlformats.org/officeDocument/2006/relationships/oleObject" Target="file:///\\srv1\partage\Partage%20CERA\GIE%20R&#233;seau%20des%20CERC\POLES%20DE%20COMPETENCES\Conjoncture\BAO%20R&#233;gionale\Traitement%20conjoncture%20r&#233;gionale.xlsx!Traitements%20Petite%20Region1!%5bTraitement%20conjoncture%20r&#233;gionale.xlsx%5dTraitements%20Petite%20Region1%20Graphique%2024" TargetMode="External"/><Relationship Id="rId2" Type="http://schemas.openxmlformats.org/officeDocument/2006/relationships/slideLayout" Target="../slideLayouts/slideLayout2.xml"/><Relationship Id="rId16" Type="http://schemas.openxmlformats.org/officeDocument/2006/relationships/image" Target="../media/image15.emf"/><Relationship Id="rId1" Type="http://schemas.openxmlformats.org/officeDocument/2006/relationships/vmlDrawing" Target="../drawings/vmlDrawing5.vml"/><Relationship Id="rId6" Type="http://schemas.openxmlformats.org/officeDocument/2006/relationships/image" Target="../media/image18.emf"/><Relationship Id="rId11" Type="http://schemas.openxmlformats.org/officeDocument/2006/relationships/oleObject" Target="file:///\\srv1\partage\Partage%20CERA\GIE%20R&#233;seau%20des%20CERC\POLES%20DE%20COMPETENCES\Conjoncture\BAO%20R&#233;gionale\Traitement%20conjoncture%20r&#233;gionale.xlsx!Traitements%20Petite%20Region1!%5bTraitement%20conjoncture%20r&#233;gionale.xlsx%5dTraitements%20Petite%20Region1%20Graphique%201" TargetMode="External"/><Relationship Id="rId5" Type="http://schemas.openxmlformats.org/officeDocument/2006/relationships/oleObject" Target="file:///\\srv1\partage\Partage%20CERA\GIE%20R&#233;seau%20des%20CERC\POLES%20DE%20COMPETENCES\Conjoncture\BAO%20R&#233;gionale\Traitement%20conjoncture%20r&#233;gionale.xlsx!Traitements%20Petite%20Region1!L6C11:L10C12" TargetMode="External"/><Relationship Id="rId15" Type="http://schemas.openxmlformats.org/officeDocument/2006/relationships/oleObject" Target="file:///\\srv1\partage\Partage%20CERA\GIE%20R&#233;seau%20des%20CERC\POLES%20DE%20COMPETENCES\Conjoncture\BAO%20R&#233;gionale\Traitement%20conjoncture%20r&#233;gionale.xlsx!Nomenclatures%20et%20Titres!L173C1:L173C2" TargetMode="External"/><Relationship Id="rId10" Type="http://schemas.openxmlformats.org/officeDocument/2006/relationships/image" Target="../media/image20.emf"/><Relationship Id="rId4" Type="http://schemas.openxmlformats.org/officeDocument/2006/relationships/image" Target="../media/image17.emf"/><Relationship Id="rId9" Type="http://schemas.openxmlformats.org/officeDocument/2006/relationships/oleObject" Target="file:///\\srv1\partage\Partage%20CERA\GIE%20R&#233;seau%20des%20CERC\POLES%20DE%20COMPETENCES\Conjoncture\BAO%20R&#233;gionale\Traitement%20conjoncture%20r&#233;gionale.xlsx!Traitements%20Petite%20Region1!L14C6:L23C9" TargetMode="External"/><Relationship Id="rId14" Type="http://schemas.openxmlformats.org/officeDocument/2006/relationships/image" Target="../media/image14.emf"/></Relationships>
</file>

<file path=ppt/slides/_rels/slide5.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oleObject" Target="file:///\\srv1\partage\Partage%20CERA\GIE%20R&#233;seau%20des%20CERC\POLES%20DE%20COMPETENCES\Conjoncture\BAO%20R&#233;gionale\Traitement%20conjoncture%20r&#233;gionale.xlsx!Traitements%20Petite%20Region1!L6C59:L10C60" TargetMode="External"/><Relationship Id="rId7" Type="http://schemas.openxmlformats.org/officeDocument/2006/relationships/oleObject" Target="file:///\\srv1\partage\Partage%20CERA\GIE%20R&#233;seau%20des%20CERC\POLES%20DE%20COMPETENCES\Conjoncture\BAO%20R&#233;gionale\Traitement%20conjoncture%20r&#233;gionale.xlsx!Nomenclatures%20et%20Titres!L173C1:L173C2" TargetMode="External"/><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4.emf"/><Relationship Id="rId5" Type="http://schemas.openxmlformats.org/officeDocument/2006/relationships/oleObject" Target="file:///\\srv1\partage\Partage%20CERA\GIE%20R&#233;seau%20des%20CERC\POLES%20DE%20COMPETENCES\Conjoncture\BAO%20R&#233;gionale\Traitement%20conjoncture%20r&#233;gionale.xlsx!Nomenclatures%20et%20Titres!L171C1:L171C3" TargetMode="External"/><Relationship Id="rId10" Type="http://schemas.openxmlformats.org/officeDocument/2006/relationships/image" Target="../media/image25.png"/><Relationship Id="rId4" Type="http://schemas.openxmlformats.org/officeDocument/2006/relationships/image" Target="../media/image23.emf"/><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oleObject" Target="file:///\\srv1\partage\Partage%20CERA\GIE%20R&#233;seau%20des%20CERC\POLES%20DE%20COMPETENCES\Conjoncture\BAO%20R&#233;gionale\Traitement%20conjoncture%20r&#233;gionale.xlsx!Nomenclatures%20et%20Titres!L171C1:L171C3" TargetMode="External"/><Relationship Id="rId7" Type="http://schemas.openxmlformats.org/officeDocument/2006/relationships/oleObject" Target="file:///\\srv1\partage\Partage%20CERA\GIE%20R&#233;seau%20des%20CERC\POLES%20DE%20COMPETENCES\Conjoncture\BAO%20R&#233;gionale\Traitement%20conjoncture%20r&#233;gionale.xlsx!Nomenclatures%20et%20Titres!L173C1:L173C2" TargetMode="External"/><Relationship Id="rId12" Type="http://schemas.openxmlformats.org/officeDocument/2006/relationships/image" Target="../media/image28.e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6.emf"/><Relationship Id="rId11" Type="http://schemas.openxmlformats.org/officeDocument/2006/relationships/oleObject" Target="file:///\\srv1\partage\Partage%20CERA\GIE%20R&#233;seau%20des%20CERC\POLES%20DE%20COMPETENCES\Conjoncture\BAO%20R&#233;gionale\Traitement%20conjoncture%20r&#233;gionale.xlsx!Traitements%20Petite%20Region1!%5bTraitement%20conjoncture%20r&#233;gionale.xlsx%5dTraitements%20Petite%20Region1%20Graphique%207" TargetMode="External"/><Relationship Id="rId5" Type="http://schemas.openxmlformats.org/officeDocument/2006/relationships/oleObject" Target="file:///\\srv1\partage\Partage%20CERA\GIE%20R&#233;seau%20des%20CERC\POLES%20DE%20COMPETENCES\Conjoncture\BAO%20R&#233;gionale\Traitement%20conjoncture%20r&#233;gionale.xlsx!Traitements%20Petite%20Region1!L6C53:L10C54" TargetMode="External"/><Relationship Id="rId10" Type="http://schemas.openxmlformats.org/officeDocument/2006/relationships/image" Target="../media/image27.emf"/><Relationship Id="rId4" Type="http://schemas.openxmlformats.org/officeDocument/2006/relationships/image" Target="../media/image14.emf"/><Relationship Id="rId9" Type="http://schemas.openxmlformats.org/officeDocument/2006/relationships/oleObject" Target="file:///\\srv1\partage\Partage%20CERA\GIE%20R&#233;seau%20des%20CERC\POLES%20DE%20COMPETENCES\Conjoncture\BAO%20R&#233;gionale\Traitement%20conjoncture%20r&#233;gionale.xlsx!Traitements%20Petite%20Region1!L15C48:L19C51"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oleObject" Target="file:///\\srv1\partage\Partage%20CERA\GIE%20R&#233;seau%20des%20CERC\POLES%20DE%20COMPETENCES\Conjoncture\BAO%20R&#233;gionale\Traitement%20conjoncture%20r&#233;gionale.xlsx!Traitements%20Petite%20Region1!L24C48:L47C51" TargetMode="External"/><Relationship Id="rId7" Type="http://schemas.openxmlformats.org/officeDocument/2006/relationships/oleObject" Target="file:///\\srv1\partage\Partage%20CERA\GIE%20R&#233;seau%20des%20CERC\POLES%20DE%20COMPETENCES\Conjoncture\BAO%20R&#233;gionale\Traitement%20conjoncture%20r&#233;gionale.xlsx!Traitements%20Petite%20Region1!L6C46:L10C47" TargetMode="External"/><Relationship Id="rId12" Type="http://schemas.openxmlformats.org/officeDocument/2006/relationships/image" Target="../media/image31.e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4.emf"/><Relationship Id="rId11" Type="http://schemas.openxmlformats.org/officeDocument/2006/relationships/oleObject" Target="file:///\\srv1\partage\Partage%20CERA\GIE%20R&#233;seau%20des%20CERC\POLES%20DE%20COMPETENCES\Conjoncture\BAO%20R&#233;gionale\Traitement%20conjoncture%20r&#233;gionale.xlsx!Traitements%20Petite%20Region1!%5bTraitement%20conjoncture%20r&#233;gionale.xlsx%5dTraitements%20Petite%20Region1%20Graphique%208" TargetMode="External"/><Relationship Id="rId5" Type="http://schemas.openxmlformats.org/officeDocument/2006/relationships/oleObject" Target="file:///\\srv1\partage\Partage%20CERA\GIE%20R&#233;seau%20des%20CERC\POLES%20DE%20COMPETENCES\Conjoncture\BAO%20R&#233;gionale\Traitement%20conjoncture%20r&#233;gionale.xlsx!Nomenclatures%20et%20Titres!L171C1:L171C3" TargetMode="External"/><Relationship Id="rId10" Type="http://schemas.openxmlformats.org/officeDocument/2006/relationships/image" Target="../media/image15.emf"/><Relationship Id="rId4" Type="http://schemas.openxmlformats.org/officeDocument/2006/relationships/image" Target="../media/image29.emf"/><Relationship Id="rId9" Type="http://schemas.openxmlformats.org/officeDocument/2006/relationships/oleObject" Target="file:///\\srv1\partage\Partage%20CERA\GIE%20R&#233;seau%20des%20CERC\POLES%20DE%20COMPETENCES\Conjoncture\BAO%20R&#233;gionale\Traitement%20conjoncture%20r&#233;gionale.xlsx!Nomenclatures%20et%20Titres!L173C1:L173C2"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36.emf"/><Relationship Id="rId3" Type="http://schemas.openxmlformats.org/officeDocument/2006/relationships/oleObject" Target="file:///\\srv1\partage\Partage%20CERA\GIE%20R&#233;seau%20des%20CERC\POLES%20DE%20COMPETENCES\Conjoncture\BAO%20R&#233;gionale\Traitement%20conjoncture%20r&#233;gionale.xlsx!Traitements%20Petite%20Region1!L6C116:L10C117" TargetMode="External"/><Relationship Id="rId7" Type="http://schemas.openxmlformats.org/officeDocument/2006/relationships/oleObject" Target="file:///\\srv1\partage\Partage%20CERA\GIE%20R&#233;seau%20des%20CERC\POLES%20DE%20COMPETENCES\Conjoncture\BAO%20R&#233;gionale\Traitement%20conjoncture%20r&#233;gionale.xlsx!Nomenclatures%20et%20Titres!L173C1:L173C2" TargetMode="External"/><Relationship Id="rId12" Type="http://schemas.openxmlformats.org/officeDocument/2006/relationships/image" Target="../media/image35.emf"/><Relationship Id="rId17" Type="http://schemas.openxmlformats.org/officeDocument/2006/relationships/image" Target="../media/image40.png"/><Relationship Id="rId2" Type="http://schemas.openxmlformats.org/officeDocument/2006/relationships/slideLayout" Target="../slideLayouts/slideLayout2.xml"/><Relationship Id="rId16" Type="http://schemas.openxmlformats.org/officeDocument/2006/relationships/image" Target="../media/image39.png"/><Relationship Id="rId1" Type="http://schemas.openxmlformats.org/officeDocument/2006/relationships/vmlDrawing" Target="../drawings/vmlDrawing9.vml"/><Relationship Id="rId6" Type="http://schemas.openxmlformats.org/officeDocument/2006/relationships/image" Target="../media/image14.emf"/><Relationship Id="rId11" Type="http://schemas.openxmlformats.org/officeDocument/2006/relationships/image" Target="../media/image34.emf"/><Relationship Id="rId5" Type="http://schemas.openxmlformats.org/officeDocument/2006/relationships/oleObject" Target="file:///\\srv1\partage\Partage%20CERA\GIE%20R&#233;seau%20des%20CERC\POLES%20DE%20COMPETENCES\Conjoncture\BAO%20R&#233;gionale\Traitement%20conjoncture%20r&#233;gionale.xlsx!Nomenclatures%20et%20Titres!L171C1:L171C3" TargetMode="External"/><Relationship Id="rId15" Type="http://schemas.openxmlformats.org/officeDocument/2006/relationships/image" Target="../media/image38.png"/><Relationship Id="rId10" Type="http://schemas.openxmlformats.org/officeDocument/2006/relationships/image" Target="../media/image33.emf"/><Relationship Id="rId4" Type="http://schemas.openxmlformats.org/officeDocument/2006/relationships/image" Target="../media/image32.emf"/><Relationship Id="rId9" Type="http://schemas.openxmlformats.org/officeDocument/2006/relationships/oleObject" Target="file:///\\srv1\partage\Partage%20CERA\GIE%20R&#233;seau%20des%20CERC\POLES%20DE%20COMPETENCES\Conjoncture\BAO%20R&#233;gionale\Traitement%20conjoncture%20r&#233;gionale.xlsx!Traitements%20Petite%20Region1!L16C93:L17C94" TargetMode="External"/><Relationship Id="rId14" Type="http://schemas.openxmlformats.org/officeDocument/2006/relationships/image" Target="../media/image37.emf"/></Relationships>
</file>

<file path=ppt/slides/_rels/slide9.xml.rels><?xml version="1.0" encoding="UTF-8" standalone="yes"?>
<Relationships xmlns="http://schemas.openxmlformats.org/package/2006/relationships"><Relationship Id="rId8" Type="http://schemas.openxmlformats.org/officeDocument/2006/relationships/image" Target="../media/image15.emf"/><Relationship Id="rId13" Type="http://schemas.openxmlformats.org/officeDocument/2006/relationships/image" Target="../media/image46.emf"/><Relationship Id="rId3" Type="http://schemas.openxmlformats.org/officeDocument/2006/relationships/oleObject" Target="file:///\\srv1\partage\Partage%20CERA\GIE%20R&#233;seau%20des%20CERC\POLES%20DE%20COMPETENCES\Conjoncture\BAO%20R&#233;gionale\Traitement%20conjoncture%20r&#233;gionale.xlsx!Nomenclatures%20et%20Titres!L171C1:L171C3" TargetMode="External"/><Relationship Id="rId7" Type="http://schemas.openxmlformats.org/officeDocument/2006/relationships/oleObject" Target="file:///\\srv1\partage\Partage%20CERA\GIE%20R&#233;seau%20des%20CERC\POLES%20DE%20COMPETENCES\Conjoncture\BAO%20R&#233;gionale\Traitement%20conjoncture%20r&#233;gionale.xlsx!Nomenclatures%20et%20Titres!L173C1:L173C2" TargetMode="External"/><Relationship Id="rId12"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41.emf"/><Relationship Id="rId11" Type="http://schemas.openxmlformats.org/officeDocument/2006/relationships/image" Target="../media/image44.emf"/><Relationship Id="rId5" Type="http://schemas.openxmlformats.org/officeDocument/2006/relationships/oleObject" Target="file:///\\srv1\partage\Partage%20CERA\GIE%20R&#233;seau%20des%20CERC\POLES%20DE%20COMPETENCES\Conjoncture\BAO%20R&#233;gionale\Traitement%20conjoncture%20r&#233;gionale.xlsx!Traitements%20Petite%20Region1!L15C95:L17C98" TargetMode="External"/><Relationship Id="rId10" Type="http://schemas.openxmlformats.org/officeDocument/2006/relationships/image" Target="../media/image43.emf"/><Relationship Id="rId4" Type="http://schemas.openxmlformats.org/officeDocument/2006/relationships/image" Target="../media/image14.emf"/><Relationship Id="rId9" Type="http://schemas.openxmlformats.org/officeDocument/2006/relationships/image" Target="../media/image42.emf"/><Relationship Id="rId1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 4"/>
          <p:cNvGraphicFramePr>
            <a:graphicFrameLocks noChangeAspect="1"/>
          </p:cNvGraphicFramePr>
          <p:nvPr>
            <p:extLst>
              <p:ext uri="{D42A27DB-BD31-4B8C-83A1-F6EECF244321}">
                <p14:modId xmlns:p14="http://schemas.microsoft.com/office/powerpoint/2010/main" val="2618221542"/>
              </p:ext>
            </p:extLst>
          </p:nvPr>
        </p:nvGraphicFramePr>
        <p:xfrm>
          <a:off x="1733550" y="2925763"/>
          <a:ext cx="6124575" cy="342900"/>
        </p:xfrm>
        <a:graphic>
          <a:graphicData uri="http://schemas.openxmlformats.org/presentationml/2006/ole">
            <mc:AlternateContent xmlns:mc="http://schemas.openxmlformats.org/markup-compatibility/2006">
              <mc:Choice xmlns:v="urn:schemas-microsoft-com:vml" Requires="v">
                <p:oleObj spid="_x0000_s3078" name="Worksheet" r:id="rId3" imgW="6124432" imgH="343043" progId="Excel.Sheet.12">
                  <p:link updateAutomatic="1"/>
                </p:oleObj>
              </mc:Choice>
              <mc:Fallback>
                <p:oleObj name="Worksheet" r:id="rId3" imgW="6124432" imgH="343043" progId="Excel.Sheet.12">
                  <p:link updateAutomatic="1"/>
                  <p:pic>
                    <p:nvPicPr>
                      <p:cNvPr id="0" name=""/>
                      <p:cNvPicPr/>
                      <p:nvPr/>
                    </p:nvPicPr>
                    <p:blipFill>
                      <a:blip r:embed="rId4"/>
                      <a:stretch>
                        <a:fillRect/>
                      </a:stretch>
                    </p:blipFill>
                    <p:spPr>
                      <a:xfrm>
                        <a:off x="1733550" y="2925763"/>
                        <a:ext cx="6124575" cy="342900"/>
                      </a:xfrm>
                      <a:prstGeom prst="rect">
                        <a:avLst/>
                      </a:prstGeom>
                    </p:spPr>
                  </p:pic>
                </p:oleObj>
              </mc:Fallback>
            </mc:AlternateContent>
          </a:graphicData>
        </a:graphic>
      </p:graphicFrame>
    </p:spTree>
    <p:extLst>
      <p:ext uri="{BB962C8B-B14F-4D97-AF65-F5344CB8AC3E}">
        <p14:creationId xmlns:p14="http://schemas.microsoft.com/office/powerpoint/2010/main" val="18880407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arré corné 18"/>
          <p:cNvSpPr/>
          <p:nvPr/>
        </p:nvSpPr>
        <p:spPr>
          <a:xfrm>
            <a:off x="5136841" y="1390407"/>
            <a:ext cx="1980000" cy="1620000"/>
          </a:xfrm>
          <a:prstGeom prst="foldedCorner">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546">
              <a:solidFill>
                <a:schemeClr val="bg1">
                  <a:lumMod val="50000"/>
                </a:schemeClr>
              </a:solidFill>
            </a:endParaRPr>
          </a:p>
        </p:txBody>
      </p:sp>
      <p:sp>
        <p:nvSpPr>
          <p:cNvPr id="20" name="Rectangle 19"/>
          <p:cNvSpPr/>
          <p:nvPr/>
        </p:nvSpPr>
        <p:spPr>
          <a:xfrm>
            <a:off x="272698" y="2592000"/>
            <a:ext cx="4644000" cy="811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numCol="2" spcCol="180000" rtlCol="0" anchor="ctr">
            <a:spAutoFit/>
          </a:bodyPr>
          <a:lstStyle/>
          <a:p>
            <a:pPr algn="just"/>
            <a:r>
              <a:rPr lang="fr-FR" sz="800" dirty="0">
                <a:solidFill>
                  <a:schemeClr val="accent5">
                    <a:lumMod val="50000"/>
                  </a:schemeClr>
                </a:solidFill>
                <a:latin typeface="Roboto" pitchFamily="2" charset="0"/>
                <a:ea typeface="Roboto" pitchFamily="2" charset="0"/>
              </a:rPr>
              <a:t>Au 2</a:t>
            </a:r>
            <a:r>
              <a:rPr lang="fr-FR" sz="800" baseline="30000" dirty="0">
                <a:solidFill>
                  <a:schemeClr val="accent5">
                    <a:lumMod val="50000"/>
                  </a:schemeClr>
                </a:solidFill>
                <a:latin typeface="Roboto" pitchFamily="2" charset="0"/>
                <a:ea typeface="Roboto" pitchFamily="2" charset="0"/>
              </a:rPr>
              <a:t>nd </a:t>
            </a:r>
            <a:r>
              <a:rPr lang="fr-FR" sz="800" dirty="0">
                <a:solidFill>
                  <a:schemeClr val="accent5">
                    <a:lumMod val="50000"/>
                  </a:schemeClr>
                </a:solidFill>
                <a:latin typeface="Roboto" pitchFamily="2" charset="0"/>
                <a:ea typeface="Roboto" pitchFamily="2" charset="0"/>
              </a:rPr>
              <a:t>trimestre 2021, le nombre de DEFM (demandeurs d’emplois en fin de mois) relevant de la catégorie A recherchant un emploi dans le secteur de la Construction s’élève à 3107 (contre 3781, un an plus tôt), soit une diminution de 17,8 %. </a:t>
            </a:r>
          </a:p>
          <a:p>
            <a:pPr algn="just"/>
            <a:r>
              <a:rPr lang="fr-FR" sz="800" dirty="0">
                <a:solidFill>
                  <a:schemeClr val="accent5">
                    <a:lumMod val="50000"/>
                  </a:schemeClr>
                </a:solidFill>
                <a:latin typeface="Roboto" pitchFamily="2" charset="0"/>
                <a:ea typeface="Roboto" pitchFamily="2" charset="0"/>
              </a:rPr>
              <a:t>La part des DEFM dans la Construction parmi les DEFM tous secteurs économiques confondus est égale à 8,3 % au 2</a:t>
            </a:r>
            <a:r>
              <a:rPr lang="fr-FR" sz="800" baseline="30000" dirty="0">
                <a:solidFill>
                  <a:schemeClr val="accent5">
                    <a:lumMod val="50000"/>
                  </a:schemeClr>
                </a:solidFill>
                <a:latin typeface="Roboto" pitchFamily="2" charset="0"/>
                <a:ea typeface="Roboto" pitchFamily="2" charset="0"/>
              </a:rPr>
              <a:t>nd</a:t>
            </a:r>
            <a:r>
              <a:rPr lang="fr-FR" sz="800" dirty="0">
                <a:solidFill>
                  <a:schemeClr val="accent5">
                    <a:lumMod val="50000"/>
                  </a:schemeClr>
                </a:solidFill>
                <a:latin typeface="Roboto" pitchFamily="2" charset="0"/>
                <a:ea typeface="Roboto" pitchFamily="2" charset="0"/>
              </a:rPr>
              <a:t> trimestre 2021, soit en légère baisse par rapport au 2</a:t>
            </a:r>
            <a:r>
              <a:rPr lang="fr-FR" sz="800" baseline="30000" dirty="0">
                <a:solidFill>
                  <a:schemeClr val="accent5">
                    <a:lumMod val="50000"/>
                  </a:schemeClr>
                </a:solidFill>
                <a:latin typeface="Roboto" pitchFamily="2" charset="0"/>
                <a:ea typeface="Roboto" pitchFamily="2" charset="0"/>
              </a:rPr>
              <a:t>nd</a:t>
            </a:r>
            <a:r>
              <a:rPr lang="fr-FR" sz="800" dirty="0">
                <a:solidFill>
                  <a:schemeClr val="accent5">
                    <a:lumMod val="50000"/>
                  </a:schemeClr>
                </a:solidFill>
                <a:latin typeface="Roboto" pitchFamily="2" charset="0"/>
                <a:ea typeface="Roboto" pitchFamily="2" charset="0"/>
              </a:rPr>
              <a:t> trimestre 2020 (9,1 %). </a:t>
            </a:r>
          </a:p>
          <a:p>
            <a:pPr algn="just"/>
            <a:endParaRPr lang="fr-FR" sz="800" dirty="0">
              <a:solidFill>
                <a:schemeClr val="accent5">
                  <a:lumMod val="50000"/>
                </a:schemeClr>
              </a:solidFill>
              <a:latin typeface="Roboto" pitchFamily="2" charset="0"/>
              <a:ea typeface="Roboto" pitchFamily="2" charset="0"/>
            </a:endParaRPr>
          </a:p>
        </p:txBody>
      </p:sp>
      <p:sp>
        <p:nvSpPr>
          <p:cNvPr id="22" name="ZoneTexte 21"/>
          <p:cNvSpPr txBox="1"/>
          <p:nvPr/>
        </p:nvSpPr>
        <p:spPr>
          <a:xfrm>
            <a:off x="261257" y="831865"/>
            <a:ext cx="6840000" cy="288147"/>
          </a:xfrm>
          <a:prstGeom prst="rect">
            <a:avLst/>
          </a:prstGeom>
          <a:solidFill>
            <a:schemeClr val="accent1">
              <a:lumMod val="20000"/>
              <a:lumOff val="80000"/>
            </a:schemeClr>
          </a:solidFill>
        </p:spPr>
        <p:txBody>
          <a:bodyPr wrap="square" lIns="36000" tIns="36000" rIns="36000" bIns="36000" rtlCol="0">
            <a:spAutoFit/>
          </a:bodyPr>
          <a:lstStyle/>
          <a:p>
            <a:r>
              <a:rPr lang="fr-FR" sz="1400" b="1" dirty="0">
                <a:latin typeface="Roboto Lt" pitchFamily="2" charset="0"/>
                <a:ea typeface="Roboto Lt" pitchFamily="2" charset="0"/>
              </a:rPr>
              <a:t>APPAREIL DE PRODUCTION</a:t>
            </a:r>
            <a:r>
              <a:rPr lang="fr-FR" sz="1400" b="1" dirty="0">
                <a:latin typeface="Century Gothic" panose="020B0502020202020204" pitchFamily="34" charset="0"/>
                <a:ea typeface="Roboto Lt" pitchFamily="2" charset="0"/>
              </a:rPr>
              <a:t>│ </a:t>
            </a:r>
            <a:r>
              <a:rPr lang="fr-FR" sz="1400" dirty="0">
                <a:latin typeface="Roboto Lt" pitchFamily="2" charset="0"/>
                <a:ea typeface="Roboto Lt" pitchFamily="2" charset="0"/>
              </a:rPr>
              <a:t>DEMANDE D’EMPLOI</a:t>
            </a:r>
          </a:p>
        </p:txBody>
      </p:sp>
      <p:graphicFrame>
        <p:nvGraphicFramePr>
          <p:cNvPr id="17" name="Objet 16"/>
          <p:cNvGraphicFramePr>
            <a:graphicFrameLocks noChangeAspect="1"/>
          </p:cNvGraphicFramePr>
          <p:nvPr>
            <p:extLst>
              <p:ext uri="{D42A27DB-BD31-4B8C-83A1-F6EECF244321}">
                <p14:modId xmlns:p14="http://schemas.microsoft.com/office/powerpoint/2010/main" val="3658296853"/>
              </p:ext>
            </p:extLst>
          </p:nvPr>
        </p:nvGraphicFramePr>
        <p:xfrm>
          <a:off x="1408113" y="252413"/>
          <a:ext cx="6124575" cy="342900"/>
        </p:xfrm>
        <a:graphic>
          <a:graphicData uri="http://schemas.openxmlformats.org/presentationml/2006/ole">
            <mc:AlternateContent xmlns:mc="http://schemas.openxmlformats.org/markup-compatibility/2006">
              <mc:Choice xmlns:v="urn:schemas-microsoft-com:vml" Requires="v">
                <p:oleObj spid="_x0000_s11278" name="Worksheet" r:id="rId3" imgW="6124432" imgH="343043" progId="Excel.Sheet.12">
                  <p:link updateAutomatic="1"/>
                </p:oleObj>
              </mc:Choice>
              <mc:Fallback>
                <p:oleObj name="Worksheet" r:id="rId3" imgW="6124432" imgH="343043" progId="Excel.Sheet.12">
                  <p:link updateAutomatic="1"/>
                  <p:pic>
                    <p:nvPicPr>
                      <p:cNvPr id="0" name=""/>
                      <p:cNvPicPr/>
                      <p:nvPr/>
                    </p:nvPicPr>
                    <p:blipFill>
                      <a:blip r:embed="rId4"/>
                      <a:stretch>
                        <a:fillRect/>
                      </a:stretch>
                    </p:blipFill>
                    <p:spPr>
                      <a:xfrm>
                        <a:off x="1408113" y="252413"/>
                        <a:ext cx="6124575" cy="342900"/>
                      </a:xfrm>
                      <a:prstGeom prst="rect">
                        <a:avLst/>
                      </a:prstGeom>
                    </p:spPr>
                  </p:pic>
                </p:oleObj>
              </mc:Fallback>
            </mc:AlternateContent>
          </a:graphicData>
        </a:graphic>
      </p:graphicFrame>
      <p:graphicFrame>
        <p:nvGraphicFramePr>
          <p:cNvPr id="15" name="Objet 14"/>
          <p:cNvGraphicFramePr>
            <a:graphicFrameLocks noChangeAspect="1"/>
          </p:cNvGraphicFramePr>
          <p:nvPr>
            <p:extLst>
              <p:ext uri="{D42A27DB-BD31-4B8C-83A1-F6EECF244321}">
                <p14:modId xmlns:p14="http://schemas.microsoft.com/office/powerpoint/2010/main" val="869398144"/>
              </p:ext>
            </p:extLst>
          </p:nvPr>
        </p:nvGraphicFramePr>
        <p:xfrm>
          <a:off x="3351213" y="10353675"/>
          <a:ext cx="2895600" cy="200025"/>
        </p:xfrm>
        <a:graphic>
          <a:graphicData uri="http://schemas.openxmlformats.org/presentationml/2006/ole">
            <mc:AlternateContent xmlns:mc="http://schemas.openxmlformats.org/markup-compatibility/2006">
              <mc:Choice xmlns:v="urn:schemas-microsoft-com:vml" Requires="v">
                <p:oleObj spid="_x0000_s11279" name="Worksheet" r:id="rId5" imgW="2895695" imgH="200025" progId="Excel.Sheet.12">
                  <p:link updateAutomatic="1"/>
                </p:oleObj>
              </mc:Choice>
              <mc:Fallback>
                <p:oleObj name="Worksheet" r:id="rId5" imgW="2895695" imgH="200025" progId="Excel.Sheet.12">
                  <p:link updateAutomatic="1"/>
                  <p:pic>
                    <p:nvPicPr>
                      <p:cNvPr id="0" name=""/>
                      <p:cNvPicPr/>
                      <p:nvPr/>
                    </p:nvPicPr>
                    <p:blipFill>
                      <a:blip r:embed="rId6"/>
                      <a:stretch>
                        <a:fillRect/>
                      </a:stretch>
                    </p:blipFill>
                    <p:spPr>
                      <a:xfrm>
                        <a:off x="3351213" y="10353675"/>
                        <a:ext cx="2895600" cy="200025"/>
                      </a:xfrm>
                      <a:prstGeom prst="rect">
                        <a:avLst/>
                      </a:prstGeom>
                    </p:spPr>
                  </p:pic>
                </p:oleObj>
              </mc:Fallback>
            </mc:AlternateContent>
          </a:graphicData>
        </a:graphic>
      </p:graphicFrame>
      <p:graphicFrame>
        <p:nvGraphicFramePr>
          <p:cNvPr id="5" name="Objet 4"/>
          <p:cNvGraphicFramePr>
            <a:graphicFrameLocks noChangeAspect="1"/>
          </p:cNvGraphicFramePr>
          <p:nvPr>
            <p:extLst>
              <p:ext uri="{D42A27DB-BD31-4B8C-83A1-F6EECF244321}">
                <p14:modId xmlns:p14="http://schemas.microsoft.com/office/powerpoint/2010/main" val="3247836412"/>
              </p:ext>
            </p:extLst>
          </p:nvPr>
        </p:nvGraphicFramePr>
        <p:xfrm>
          <a:off x="5159375" y="1536700"/>
          <a:ext cx="1905000" cy="1228725"/>
        </p:xfrm>
        <a:graphic>
          <a:graphicData uri="http://schemas.openxmlformats.org/presentationml/2006/ole">
            <mc:AlternateContent xmlns:mc="http://schemas.openxmlformats.org/markup-compatibility/2006">
              <mc:Choice xmlns:v="urn:schemas-microsoft-com:vml" Requires="v">
                <p:oleObj spid="_x0000_s11280" name="Worksheet" r:id="rId7" imgW="1904905" imgH="1228820" progId="Excel.Sheet.12">
                  <p:link updateAutomatic="1"/>
                </p:oleObj>
              </mc:Choice>
              <mc:Fallback>
                <p:oleObj name="Worksheet" r:id="rId7" imgW="1904905" imgH="1228820" progId="Excel.Sheet.12">
                  <p:link updateAutomatic="1"/>
                  <p:pic>
                    <p:nvPicPr>
                      <p:cNvPr id="0" name=""/>
                      <p:cNvPicPr/>
                      <p:nvPr/>
                    </p:nvPicPr>
                    <p:blipFill>
                      <a:blip r:embed="rId8"/>
                      <a:stretch>
                        <a:fillRect/>
                      </a:stretch>
                    </p:blipFill>
                    <p:spPr>
                      <a:xfrm>
                        <a:off x="5159375" y="1536700"/>
                        <a:ext cx="1905000" cy="1228725"/>
                      </a:xfrm>
                      <a:prstGeom prst="rect">
                        <a:avLst/>
                      </a:prstGeom>
                    </p:spPr>
                  </p:pic>
                </p:oleObj>
              </mc:Fallback>
            </mc:AlternateContent>
          </a:graphicData>
        </a:graphic>
      </p:graphicFrame>
      <p:sp>
        <p:nvSpPr>
          <p:cNvPr id="14" name="Rectangle 13"/>
          <p:cNvSpPr/>
          <p:nvPr/>
        </p:nvSpPr>
        <p:spPr>
          <a:xfrm>
            <a:off x="5136841" y="3065547"/>
            <a:ext cx="1941367" cy="565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spcCol="0" rtlCol="0" anchor="ctr">
            <a:spAutoFit/>
          </a:bodyPr>
          <a:lstStyle/>
          <a:p>
            <a:r>
              <a:rPr lang="fr-FR" sz="800" b="1" dirty="0">
                <a:solidFill>
                  <a:schemeClr val="accent5">
                    <a:lumMod val="50000"/>
                  </a:schemeClr>
                </a:solidFill>
                <a:latin typeface="Roboto Lt" pitchFamily="2" charset="0"/>
                <a:ea typeface="Roboto Lt" pitchFamily="2" charset="0"/>
                <a:cs typeface="Arial" pitchFamily="34" charset="0"/>
              </a:rPr>
              <a:t>Sources : </a:t>
            </a:r>
          </a:p>
          <a:p>
            <a:pPr algn="just"/>
            <a:r>
              <a:rPr lang="fr-FR" sz="800" dirty="0">
                <a:solidFill>
                  <a:schemeClr val="accent5">
                    <a:lumMod val="50000"/>
                  </a:schemeClr>
                </a:solidFill>
                <a:latin typeface="Roboto Lt" pitchFamily="2" charset="0"/>
                <a:ea typeface="Roboto Lt" pitchFamily="2" charset="0"/>
                <a:cs typeface="Arial" panose="020B0604020202020204" pitchFamily="34" charset="0"/>
              </a:rPr>
              <a:t>Pôle emploi-DARES, STMT (Statistiques Mensuelles du marché du travail). Données brutes</a:t>
            </a:r>
          </a:p>
        </p:txBody>
      </p:sp>
      <p:sp>
        <p:nvSpPr>
          <p:cNvPr id="21" name="ZoneTexte 20"/>
          <p:cNvSpPr txBox="1"/>
          <p:nvPr/>
        </p:nvSpPr>
        <p:spPr>
          <a:xfrm>
            <a:off x="5064924" y="3790608"/>
            <a:ext cx="2050784" cy="1446550"/>
          </a:xfrm>
          <a:prstGeom prst="rect">
            <a:avLst/>
          </a:prstGeom>
          <a:noFill/>
        </p:spPr>
        <p:txBody>
          <a:bodyPr wrap="square" rtlCol="0">
            <a:spAutoFit/>
          </a:bodyPr>
          <a:lstStyle/>
          <a:p>
            <a:pPr algn="just"/>
            <a:r>
              <a:rPr lang="fr-FR" sz="800" dirty="0">
                <a:solidFill>
                  <a:schemeClr val="accent5">
                    <a:lumMod val="50000"/>
                  </a:schemeClr>
                </a:solidFill>
                <a:latin typeface="Roboto Lt" pitchFamily="2" charset="0"/>
                <a:ea typeface="Roboto Lt" pitchFamily="2" charset="0"/>
              </a:rPr>
              <a:t>Ces données (brutes) présentent les séries des demandeurs d'emploi fin de mois (DEFM) en catégorie A recherchant un métier dans la Construction, qu’ils soient issus d’une entreprise de la Construction ou non. </a:t>
            </a:r>
          </a:p>
          <a:p>
            <a:pPr algn="just"/>
            <a:endParaRPr lang="fr-FR" sz="800" dirty="0">
              <a:solidFill>
                <a:schemeClr val="accent5">
                  <a:lumMod val="50000"/>
                </a:schemeClr>
              </a:solidFill>
              <a:latin typeface="Roboto Lt" pitchFamily="2" charset="0"/>
              <a:ea typeface="Roboto Lt" pitchFamily="2" charset="0"/>
            </a:endParaRPr>
          </a:p>
          <a:p>
            <a:pPr algn="just"/>
            <a:r>
              <a:rPr lang="fr-FR" sz="800" dirty="0">
                <a:solidFill>
                  <a:schemeClr val="accent5">
                    <a:lumMod val="50000"/>
                  </a:schemeClr>
                </a:solidFill>
                <a:latin typeface="Roboto Lt" pitchFamily="2" charset="0"/>
                <a:ea typeface="Roboto Lt" pitchFamily="2" charset="0"/>
              </a:rPr>
              <a:t>Des modifications récentes du suivi du parcours du demandeur d’emploi  ne permettent plus, en effet, de disposer de l’information sur son activité antérieure.</a:t>
            </a:r>
          </a:p>
        </p:txBody>
      </p:sp>
      <p:pic>
        <p:nvPicPr>
          <p:cNvPr id="3" name="Image 2">
            <a:extLst>
              <a:ext uri="{FF2B5EF4-FFF2-40B4-BE49-F238E27FC236}">
                <a16:creationId xmlns:a16="http://schemas.microsoft.com/office/drawing/2014/main" id="{67751794-3397-4BF1-88E9-4974A7126071}"/>
              </a:ext>
            </a:extLst>
          </p:cNvPr>
          <p:cNvPicPr>
            <a:picLocks noChangeAspect="1"/>
          </p:cNvPicPr>
          <p:nvPr/>
        </p:nvPicPr>
        <p:blipFill>
          <a:blip r:embed="rId9"/>
          <a:stretch>
            <a:fillRect/>
          </a:stretch>
        </p:blipFill>
        <p:spPr>
          <a:xfrm>
            <a:off x="291783" y="1410031"/>
            <a:ext cx="4671060" cy="1005840"/>
          </a:xfrm>
          <a:prstGeom prst="rect">
            <a:avLst/>
          </a:prstGeom>
        </p:spPr>
      </p:pic>
      <p:pic>
        <p:nvPicPr>
          <p:cNvPr id="4" name="Image 3">
            <a:extLst>
              <a:ext uri="{FF2B5EF4-FFF2-40B4-BE49-F238E27FC236}">
                <a16:creationId xmlns:a16="http://schemas.microsoft.com/office/drawing/2014/main" id="{01E6F00E-98BA-468A-B770-F074D26CCBD7}"/>
              </a:ext>
            </a:extLst>
          </p:cNvPr>
          <p:cNvPicPr>
            <a:picLocks noChangeAspect="1"/>
          </p:cNvPicPr>
          <p:nvPr/>
        </p:nvPicPr>
        <p:blipFill>
          <a:blip r:embed="rId10"/>
          <a:stretch>
            <a:fillRect/>
          </a:stretch>
        </p:blipFill>
        <p:spPr>
          <a:xfrm>
            <a:off x="341674" y="3636633"/>
            <a:ext cx="4621169" cy="2298391"/>
          </a:xfrm>
          <a:prstGeom prst="rect">
            <a:avLst/>
          </a:prstGeom>
        </p:spPr>
      </p:pic>
      <p:pic>
        <p:nvPicPr>
          <p:cNvPr id="6" name="Image 5">
            <a:extLst>
              <a:ext uri="{FF2B5EF4-FFF2-40B4-BE49-F238E27FC236}">
                <a16:creationId xmlns:a16="http://schemas.microsoft.com/office/drawing/2014/main" id="{0A4E181D-DFA7-490A-8C3E-A94A0108B0F0}"/>
              </a:ext>
            </a:extLst>
          </p:cNvPr>
          <p:cNvPicPr>
            <a:picLocks noChangeAspect="1"/>
          </p:cNvPicPr>
          <p:nvPr/>
        </p:nvPicPr>
        <p:blipFill>
          <a:blip r:embed="rId11"/>
          <a:stretch>
            <a:fillRect/>
          </a:stretch>
        </p:blipFill>
        <p:spPr>
          <a:xfrm>
            <a:off x="347771" y="6439725"/>
            <a:ext cx="4615072" cy="2298391"/>
          </a:xfrm>
          <a:prstGeom prst="rect">
            <a:avLst/>
          </a:prstGeom>
        </p:spPr>
      </p:pic>
    </p:spTree>
    <p:extLst>
      <p:ext uri="{BB962C8B-B14F-4D97-AF65-F5344CB8AC3E}">
        <p14:creationId xmlns:p14="http://schemas.microsoft.com/office/powerpoint/2010/main" val="3953620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p:cNvSpPr txBox="1"/>
          <p:nvPr/>
        </p:nvSpPr>
        <p:spPr>
          <a:xfrm>
            <a:off x="261257" y="831865"/>
            <a:ext cx="6840000" cy="288147"/>
          </a:xfrm>
          <a:prstGeom prst="rect">
            <a:avLst/>
          </a:prstGeom>
          <a:solidFill>
            <a:schemeClr val="accent1">
              <a:lumMod val="20000"/>
              <a:lumOff val="80000"/>
            </a:schemeClr>
          </a:solidFill>
        </p:spPr>
        <p:txBody>
          <a:bodyPr wrap="square" lIns="36000" tIns="36000" rIns="36000" bIns="36000" rtlCol="0">
            <a:spAutoFit/>
          </a:bodyPr>
          <a:lstStyle/>
          <a:p>
            <a:r>
              <a:rPr lang="fr-FR" sz="1400" b="1" dirty="0">
                <a:latin typeface="Roboto Lt" pitchFamily="2" charset="0"/>
                <a:ea typeface="Roboto Lt" pitchFamily="2" charset="0"/>
              </a:rPr>
              <a:t>APPAREIL DE PRODUCTION</a:t>
            </a:r>
            <a:r>
              <a:rPr lang="fr-FR" sz="1400" b="1" dirty="0">
                <a:latin typeface="Century Gothic" panose="020B0502020202020204" pitchFamily="34" charset="0"/>
                <a:ea typeface="Roboto Lt" pitchFamily="2" charset="0"/>
              </a:rPr>
              <a:t>│ </a:t>
            </a:r>
            <a:r>
              <a:rPr lang="fr-FR" sz="1400" dirty="0">
                <a:latin typeface="Roboto Lt" pitchFamily="2" charset="0"/>
                <a:ea typeface="Roboto Lt" pitchFamily="2" charset="0"/>
              </a:rPr>
              <a:t>CRÉATIONS ET DÉFAILLANCES D’ENTREPRISES</a:t>
            </a:r>
          </a:p>
        </p:txBody>
      </p:sp>
      <p:sp>
        <p:nvSpPr>
          <p:cNvPr id="28" name="Carré corné 27"/>
          <p:cNvSpPr/>
          <p:nvPr/>
        </p:nvSpPr>
        <p:spPr>
          <a:xfrm>
            <a:off x="5135708" y="1246963"/>
            <a:ext cx="1980000" cy="1620000"/>
          </a:xfrm>
          <a:prstGeom prst="foldedCorner">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546">
              <a:solidFill>
                <a:schemeClr val="bg1">
                  <a:lumMod val="50000"/>
                </a:schemeClr>
              </a:solidFill>
            </a:endParaRPr>
          </a:p>
        </p:txBody>
      </p:sp>
      <p:sp>
        <p:nvSpPr>
          <p:cNvPr id="32" name="Rectangle 31"/>
          <p:cNvSpPr/>
          <p:nvPr/>
        </p:nvSpPr>
        <p:spPr>
          <a:xfrm>
            <a:off x="5112000" y="3256225"/>
            <a:ext cx="1980000" cy="2042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spcCol="0" rtlCol="0" anchor="ctr">
            <a:spAutoFit/>
          </a:bodyPr>
          <a:lstStyle/>
          <a:p>
            <a:endParaRPr lang="fr-FR" sz="800" b="1" dirty="0">
              <a:solidFill>
                <a:schemeClr val="accent5">
                  <a:lumMod val="50000"/>
                </a:schemeClr>
              </a:solidFill>
              <a:latin typeface="Roboto Lt" pitchFamily="2" charset="0"/>
              <a:ea typeface="Roboto Lt" pitchFamily="2" charset="0"/>
              <a:cs typeface="Arial" pitchFamily="34" charset="0"/>
            </a:endParaRPr>
          </a:p>
          <a:p>
            <a:endParaRPr lang="fr-FR" sz="800" b="1" dirty="0">
              <a:solidFill>
                <a:schemeClr val="accent5">
                  <a:lumMod val="50000"/>
                </a:schemeClr>
              </a:solidFill>
              <a:latin typeface="Roboto Lt" pitchFamily="2" charset="0"/>
              <a:ea typeface="Roboto Lt" pitchFamily="2" charset="0"/>
              <a:cs typeface="Arial" pitchFamily="34" charset="0"/>
            </a:endParaRPr>
          </a:p>
          <a:p>
            <a:endParaRPr lang="fr-FR" sz="800" b="1" dirty="0">
              <a:solidFill>
                <a:schemeClr val="accent5">
                  <a:lumMod val="50000"/>
                </a:schemeClr>
              </a:solidFill>
              <a:latin typeface="Roboto Lt" pitchFamily="2" charset="0"/>
              <a:ea typeface="Roboto Lt" pitchFamily="2" charset="0"/>
              <a:cs typeface="Arial" pitchFamily="34" charset="0"/>
            </a:endParaRPr>
          </a:p>
          <a:p>
            <a:endParaRPr lang="fr-FR" sz="800" b="1" dirty="0">
              <a:solidFill>
                <a:schemeClr val="accent5">
                  <a:lumMod val="50000"/>
                </a:schemeClr>
              </a:solidFill>
              <a:latin typeface="Roboto Lt" pitchFamily="2" charset="0"/>
              <a:ea typeface="Roboto Lt" pitchFamily="2" charset="0"/>
              <a:cs typeface="Arial" pitchFamily="34" charset="0"/>
            </a:endParaRPr>
          </a:p>
          <a:p>
            <a:endParaRPr lang="fr-FR" sz="800" b="1" dirty="0">
              <a:solidFill>
                <a:schemeClr val="accent5">
                  <a:lumMod val="50000"/>
                </a:schemeClr>
              </a:solidFill>
              <a:latin typeface="Roboto Lt" pitchFamily="2" charset="0"/>
              <a:ea typeface="Roboto Lt" pitchFamily="2" charset="0"/>
              <a:cs typeface="Arial" pitchFamily="34" charset="0"/>
            </a:endParaRPr>
          </a:p>
          <a:p>
            <a:endParaRPr lang="fr-FR" sz="800" b="1" dirty="0">
              <a:solidFill>
                <a:schemeClr val="accent5">
                  <a:lumMod val="50000"/>
                </a:schemeClr>
              </a:solidFill>
              <a:latin typeface="Roboto Lt" pitchFamily="2" charset="0"/>
              <a:ea typeface="Roboto Lt" pitchFamily="2" charset="0"/>
              <a:cs typeface="Arial" pitchFamily="34" charset="0"/>
            </a:endParaRPr>
          </a:p>
          <a:p>
            <a:endParaRPr lang="fr-FR" sz="800" b="1" dirty="0">
              <a:solidFill>
                <a:schemeClr val="accent5">
                  <a:lumMod val="50000"/>
                </a:schemeClr>
              </a:solidFill>
              <a:latin typeface="Roboto Lt" pitchFamily="2" charset="0"/>
              <a:ea typeface="Roboto Lt" pitchFamily="2" charset="0"/>
              <a:cs typeface="Arial" pitchFamily="34" charset="0"/>
            </a:endParaRPr>
          </a:p>
          <a:p>
            <a:endParaRPr lang="fr-FR" sz="800" b="1" dirty="0">
              <a:solidFill>
                <a:schemeClr val="accent5">
                  <a:lumMod val="50000"/>
                </a:schemeClr>
              </a:solidFill>
              <a:latin typeface="Roboto Lt" pitchFamily="2" charset="0"/>
              <a:ea typeface="Roboto Lt" pitchFamily="2" charset="0"/>
              <a:cs typeface="Arial" pitchFamily="34" charset="0"/>
            </a:endParaRPr>
          </a:p>
          <a:p>
            <a:endParaRPr lang="fr-FR" sz="800" b="1" dirty="0">
              <a:solidFill>
                <a:schemeClr val="accent5">
                  <a:lumMod val="50000"/>
                </a:schemeClr>
              </a:solidFill>
              <a:latin typeface="Roboto Lt" pitchFamily="2" charset="0"/>
              <a:ea typeface="Roboto Lt" pitchFamily="2" charset="0"/>
              <a:cs typeface="Arial" pitchFamily="34" charset="0"/>
            </a:endParaRPr>
          </a:p>
          <a:p>
            <a:endParaRPr lang="fr-FR" sz="800" b="1" dirty="0">
              <a:solidFill>
                <a:schemeClr val="accent5">
                  <a:lumMod val="50000"/>
                </a:schemeClr>
              </a:solidFill>
              <a:latin typeface="Roboto Lt" pitchFamily="2" charset="0"/>
              <a:ea typeface="Roboto Lt" pitchFamily="2" charset="0"/>
              <a:cs typeface="Arial" pitchFamily="34" charset="0"/>
            </a:endParaRPr>
          </a:p>
          <a:p>
            <a:endParaRPr lang="fr-FR" sz="800" b="1" dirty="0">
              <a:solidFill>
                <a:schemeClr val="accent5">
                  <a:lumMod val="50000"/>
                </a:schemeClr>
              </a:solidFill>
              <a:latin typeface="Roboto Lt" pitchFamily="2" charset="0"/>
              <a:ea typeface="Roboto Lt" pitchFamily="2" charset="0"/>
              <a:cs typeface="Arial" pitchFamily="34" charset="0"/>
            </a:endParaRPr>
          </a:p>
          <a:p>
            <a:endParaRPr lang="fr-FR" sz="800" b="1" dirty="0">
              <a:solidFill>
                <a:schemeClr val="accent5">
                  <a:lumMod val="50000"/>
                </a:schemeClr>
              </a:solidFill>
              <a:latin typeface="Roboto Lt" pitchFamily="2" charset="0"/>
              <a:ea typeface="Roboto Lt" pitchFamily="2" charset="0"/>
              <a:cs typeface="Arial" pitchFamily="34" charset="0"/>
            </a:endParaRPr>
          </a:p>
          <a:p>
            <a:r>
              <a:rPr lang="fr-FR" sz="800" b="1" dirty="0">
                <a:solidFill>
                  <a:schemeClr val="accent5">
                    <a:lumMod val="50000"/>
                  </a:schemeClr>
                </a:solidFill>
                <a:latin typeface="Roboto Lt" pitchFamily="2" charset="0"/>
                <a:ea typeface="Roboto Lt" pitchFamily="2" charset="0"/>
                <a:cs typeface="Arial" pitchFamily="34" charset="0"/>
              </a:rPr>
              <a:t>Sources : </a:t>
            </a:r>
          </a:p>
          <a:p>
            <a:r>
              <a:rPr lang="fr-FR" sz="800" dirty="0">
                <a:solidFill>
                  <a:schemeClr val="accent5">
                    <a:lumMod val="50000"/>
                  </a:schemeClr>
                </a:solidFill>
                <a:latin typeface="Roboto Lt" pitchFamily="2" charset="0"/>
                <a:ea typeface="Roboto Lt" pitchFamily="2" charset="0"/>
                <a:cs typeface="Arial" panose="020B0604020202020204" pitchFamily="34" charset="0"/>
              </a:rPr>
              <a:t>INSEE (données brutes) pour les créations d’entreprises.</a:t>
            </a:r>
          </a:p>
          <a:p>
            <a:pPr algn="just"/>
            <a:r>
              <a:rPr lang="fr-FR" sz="800" dirty="0">
                <a:solidFill>
                  <a:schemeClr val="accent5">
                    <a:lumMod val="50000"/>
                  </a:schemeClr>
                </a:solidFill>
                <a:latin typeface="Roboto Lt" pitchFamily="2" charset="0"/>
                <a:ea typeface="Roboto Lt" pitchFamily="2" charset="0"/>
                <a:cs typeface="Arial" panose="020B0604020202020204" pitchFamily="34" charset="0"/>
              </a:rPr>
              <a:t>Banque de France (données brutes)</a:t>
            </a:r>
          </a:p>
        </p:txBody>
      </p:sp>
      <p:graphicFrame>
        <p:nvGraphicFramePr>
          <p:cNvPr id="7" name="Objet 6"/>
          <p:cNvGraphicFramePr>
            <a:graphicFrameLocks noChangeAspect="1"/>
          </p:cNvGraphicFramePr>
          <p:nvPr>
            <p:extLst>
              <p:ext uri="{D42A27DB-BD31-4B8C-83A1-F6EECF244321}">
                <p14:modId xmlns:p14="http://schemas.microsoft.com/office/powerpoint/2010/main" val="1424975233"/>
              </p:ext>
            </p:extLst>
          </p:nvPr>
        </p:nvGraphicFramePr>
        <p:xfrm>
          <a:off x="1735138" y="1400175"/>
          <a:ext cx="1685925" cy="1409700"/>
        </p:xfrm>
        <a:graphic>
          <a:graphicData uri="http://schemas.openxmlformats.org/presentationml/2006/ole">
            <mc:AlternateContent xmlns:mc="http://schemas.openxmlformats.org/markup-compatibility/2006">
              <mc:Choice xmlns:v="urn:schemas-microsoft-com:vml" Requires="v">
                <p:oleObj spid="_x0000_s12310" name="Worksheet" r:id="rId3" imgW="1685877" imgH="1409843" progId="Excel.Sheet.12">
                  <p:link updateAutomatic="1"/>
                </p:oleObj>
              </mc:Choice>
              <mc:Fallback>
                <p:oleObj name="Worksheet" r:id="rId3" imgW="1685877" imgH="1409843" progId="Excel.Sheet.12">
                  <p:link updateAutomatic="1"/>
                  <p:pic>
                    <p:nvPicPr>
                      <p:cNvPr id="7" name="Objet 6"/>
                      <p:cNvPicPr/>
                      <p:nvPr/>
                    </p:nvPicPr>
                    <p:blipFill>
                      <a:blip r:embed="rId4"/>
                      <a:stretch>
                        <a:fillRect/>
                      </a:stretch>
                    </p:blipFill>
                    <p:spPr>
                      <a:xfrm>
                        <a:off x="1735138" y="1400175"/>
                        <a:ext cx="1685925" cy="1409700"/>
                      </a:xfrm>
                      <a:prstGeom prst="rect">
                        <a:avLst/>
                      </a:prstGeom>
                    </p:spPr>
                  </p:pic>
                </p:oleObj>
              </mc:Fallback>
            </mc:AlternateContent>
          </a:graphicData>
        </a:graphic>
      </p:graphicFrame>
      <p:graphicFrame>
        <p:nvGraphicFramePr>
          <p:cNvPr id="9" name="Objet 8"/>
          <p:cNvGraphicFramePr>
            <a:graphicFrameLocks noChangeAspect="1"/>
          </p:cNvGraphicFramePr>
          <p:nvPr>
            <p:extLst>
              <p:ext uri="{D42A27DB-BD31-4B8C-83A1-F6EECF244321}">
                <p14:modId xmlns:p14="http://schemas.microsoft.com/office/powerpoint/2010/main" val="1375115594"/>
              </p:ext>
            </p:extLst>
          </p:nvPr>
        </p:nvGraphicFramePr>
        <p:xfrm>
          <a:off x="1063625" y="6507163"/>
          <a:ext cx="3057525" cy="1009650"/>
        </p:xfrm>
        <a:graphic>
          <a:graphicData uri="http://schemas.openxmlformats.org/presentationml/2006/ole">
            <mc:AlternateContent xmlns:mc="http://schemas.openxmlformats.org/markup-compatibility/2006">
              <mc:Choice xmlns:v="urn:schemas-microsoft-com:vml" Requires="v">
                <p:oleObj spid="_x0000_s12311" name="Worksheet" r:id="rId5" imgW="3057382" imgH="1009793" progId="Excel.Sheet.12">
                  <p:link updateAutomatic="1"/>
                </p:oleObj>
              </mc:Choice>
              <mc:Fallback>
                <p:oleObj name="Worksheet" r:id="rId5" imgW="3057382" imgH="1009793" progId="Excel.Sheet.12">
                  <p:link updateAutomatic="1"/>
                  <p:pic>
                    <p:nvPicPr>
                      <p:cNvPr id="9" name="Objet 8"/>
                      <p:cNvPicPr/>
                      <p:nvPr/>
                    </p:nvPicPr>
                    <p:blipFill>
                      <a:blip r:embed="rId6"/>
                      <a:stretch>
                        <a:fillRect/>
                      </a:stretch>
                    </p:blipFill>
                    <p:spPr>
                      <a:xfrm>
                        <a:off x="1063625" y="6507163"/>
                        <a:ext cx="3057525" cy="1009650"/>
                      </a:xfrm>
                      <a:prstGeom prst="rect">
                        <a:avLst/>
                      </a:prstGeom>
                    </p:spPr>
                  </p:pic>
                </p:oleObj>
              </mc:Fallback>
            </mc:AlternateContent>
          </a:graphicData>
        </a:graphic>
      </p:graphicFrame>
      <p:graphicFrame>
        <p:nvGraphicFramePr>
          <p:cNvPr id="11" name="Objet 10"/>
          <p:cNvGraphicFramePr>
            <a:graphicFrameLocks noChangeAspect="1"/>
          </p:cNvGraphicFramePr>
          <p:nvPr>
            <p:extLst>
              <p:ext uri="{D42A27DB-BD31-4B8C-83A1-F6EECF244321}">
                <p14:modId xmlns:p14="http://schemas.microsoft.com/office/powerpoint/2010/main" val="1950122907"/>
              </p:ext>
            </p:extLst>
          </p:nvPr>
        </p:nvGraphicFramePr>
        <p:xfrm>
          <a:off x="5311775" y="6138863"/>
          <a:ext cx="1571625" cy="1228725"/>
        </p:xfrm>
        <a:graphic>
          <a:graphicData uri="http://schemas.openxmlformats.org/presentationml/2006/ole">
            <mc:AlternateContent xmlns:mc="http://schemas.openxmlformats.org/markup-compatibility/2006">
              <mc:Choice xmlns:v="urn:schemas-microsoft-com:vml" Requires="v">
                <p:oleObj spid="_x0000_s12312" name="Worksheet" r:id="rId7" imgW="1571530" imgH="1228820" progId="Excel.Sheet.12">
                  <p:link updateAutomatic="1"/>
                </p:oleObj>
              </mc:Choice>
              <mc:Fallback>
                <p:oleObj name="Worksheet" r:id="rId7" imgW="1571530" imgH="1228820" progId="Excel.Sheet.12">
                  <p:link updateAutomatic="1"/>
                  <p:pic>
                    <p:nvPicPr>
                      <p:cNvPr id="11" name="Objet 10"/>
                      <p:cNvPicPr/>
                      <p:nvPr/>
                    </p:nvPicPr>
                    <p:blipFill>
                      <a:blip r:embed="rId8"/>
                      <a:stretch>
                        <a:fillRect/>
                      </a:stretch>
                    </p:blipFill>
                    <p:spPr>
                      <a:xfrm>
                        <a:off x="5311775" y="6138863"/>
                        <a:ext cx="1571625" cy="1228725"/>
                      </a:xfrm>
                      <a:prstGeom prst="rect">
                        <a:avLst/>
                      </a:prstGeom>
                    </p:spPr>
                  </p:pic>
                </p:oleObj>
              </mc:Fallback>
            </mc:AlternateContent>
          </a:graphicData>
        </a:graphic>
      </p:graphicFrame>
      <p:graphicFrame>
        <p:nvGraphicFramePr>
          <p:cNvPr id="25" name="Objet 24"/>
          <p:cNvGraphicFramePr>
            <a:graphicFrameLocks noChangeAspect="1"/>
          </p:cNvGraphicFramePr>
          <p:nvPr>
            <p:extLst>
              <p:ext uri="{D42A27DB-BD31-4B8C-83A1-F6EECF244321}">
                <p14:modId xmlns:p14="http://schemas.microsoft.com/office/powerpoint/2010/main" val="2328404431"/>
              </p:ext>
            </p:extLst>
          </p:nvPr>
        </p:nvGraphicFramePr>
        <p:xfrm>
          <a:off x="1408113" y="252413"/>
          <a:ext cx="6124575" cy="342900"/>
        </p:xfrm>
        <a:graphic>
          <a:graphicData uri="http://schemas.openxmlformats.org/presentationml/2006/ole">
            <mc:AlternateContent xmlns:mc="http://schemas.openxmlformats.org/markup-compatibility/2006">
              <mc:Choice xmlns:v="urn:schemas-microsoft-com:vml" Requires="v">
                <p:oleObj spid="_x0000_s12313" name="Worksheet" r:id="rId9" imgW="6124432" imgH="343043" progId="Excel.Sheet.12">
                  <p:link updateAutomatic="1"/>
                </p:oleObj>
              </mc:Choice>
              <mc:Fallback>
                <p:oleObj name="Worksheet" r:id="rId9" imgW="6124432" imgH="343043" progId="Excel.Sheet.12">
                  <p:link updateAutomatic="1"/>
                  <p:pic>
                    <p:nvPicPr>
                      <p:cNvPr id="25" name="Objet 24"/>
                      <p:cNvPicPr/>
                      <p:nvPr/>
                    </p:nvPicPr>
                    <p:blipFill>
                      <a:blip r:embed="rId10"/>
                      <a:stretch>
                        <a:fillRect/>
                      </a:stretch>
                    </p:blipFill>
                    <p:spPr>
                      <a:xfrm>
                        <a:off x="1408113" y="252413"/>
                        <a:ext cx="6124575" cy="342900"/>
                      </a:xfrm>
                      <a:prstGeom prst="rect">
                        <a:avLst/>
                      </a:prstGeom>
                    </p:spPr>
                  </p:pic>
                </p:oleObj>
              </mc:Fallback>
            </mc:AlternateContent>
          </a:graphicData>
        </a:graphic>
      </p:graphicFrame>
      <p:graphicFrame>
        <p:nvGraphicFramePr>
          <p:cNvPr id="23" name="Objet 22"/>
          <p:cNvGraphicFramePr>
            <a:graphicFrameLocks noChangeAspect="1"/>
          </p:cNvGraphicFramePr>
          <p:nvPr>
            <p:extLst>
              <p:ext uri="{D42A27DB-BD31-4B8C-83A1-F6EECF244321}">
                <p14:modId xmlns:p14="http://schemas.microsoft.com/office/powerpoint/2010/main" val="2839839433"/>
              </p:ext>
            </p:extLst>
          </p:nvPr>
        </p:nvGraphicFramePr>
        <p:xfrm>
          <a:off x="3351213" y="10353675"/>
          <a:ext cx="2895600" cy="200025"/>
        </p:xfrm>
        <a:graphic>
          <a:graphicData uri="http://schemas.openxmlformats.org/presentationml/2006/ole">
            <mc:AlternateContent xmlns:mc="http://schemas.openxmlformats.org/markup-compatibility/2006">
              <mc:Choice xmlns:v="urn:schemas-microsoft-com:vml" Requires="v">
                <p:oleObj spid="_x0000_s12314" name="Worksheet" r:id="rId11" imgW="2895695" imgH="200025" progId="Excel.Sheet.12">
                  <p:link updateAutomatic="1"/>
                </p:oleObj>
              </mc:Choice>
              <mc:Fallback>
                <p:oleObj name="Worksheet" r:id="rId11" imgW="2895695" imgH="200025" progId="Excel.Sheet.12">
                  <p:link updateAutomatic="1"/>
                  <p:pic>
                    <p:nvPicPr>
                      <p:cNvPr id="23" name="Objet 22"/>
                      <p:cNvPicPr/>
                      <p:nvPr/>
                    </p:nvPicPr>
                    <p:blipFill>
                      <a:blip r:embed="rId12"/>
                      <a:stretch>
                        <a:fillRect/>
                      </a:stretch>
                    </p:blipFill>
                    <p:spPr>
                      <a:xfrm>
                        <a:off x="3351213" y="10353675"/>
                        <a:ext cx="2895600" cy="200025"/>
                      </a:xfrm>
                      <a:prstGeom prst="rect">
                        <a:avLst/>
                      </a:prstGeom>
                    </p:spPr>
                  </p:pic>
                </p:oleObj>
              </mc:Fallback>
            </mc:AlternateContent>
          </a:graphicData>
        </a:graphic>
      </p:graphicFrame>
      <p:sp>
        <p:nvSpPr>
          <p:cNvPr id="26" name="Rectangle 25"/>
          <p:cNvSpPr/>
          <p:nvPr/>
        </p:nvSpPr>
        <p:spPr>
          <a:xfrm>
            <a:off x="260574" y="5076000"/>
            <a:ext cx="4644000" cy="15500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numCol="2" spcCol="180000" rtlCol="0" anchor="ctr">
            <a:spAutoFit/>
          </a:bodyPr>
          <a:lstStyle/>
          <a:p>
            <a:pPr algn="just"/>
            <a:r>
              <a:rPr lang="fr-FR" sz="800" b="1" dirty="0">
                <a:solidFill>
                  <a:schemeClr val="accent5">
                    <a:lumMod val="50000"/>
                  </a:schemeClr>
                </a:solidFill>
                <a:latin typeface="Roboto" pitchFamily="2" charset="0"/>
                <a:ea typeface="Roboto" pitchFamily="2" charset="0"/>
              </a:rPr>
              <a:t>Créations. </a:t>
            </a:r>
            <a:r>
              <a:rPr lang="fr-FR" sz="800" dirty="0">
                <a:solidFill>
                  <a:schemeClr val="accent5">
                    <a:lumMod val="50000"/>
                  </a:schemeClr>
                </a:solidFill>
                <a:latin typeface="Roboto" pitchFamily="2" charset="0"/>
                <a:ea typeface="Roboto" pitchFamily="2" charset="0"/>
              </a:rPr>
              <a:t>Le nombre de créations d’entreprises (y compris micro-entreprises) a fortement augmenté entre le 2</a:t>
            </a:r>
            <a:r>
              <a:rPr lang="fr-FR" sz="800" baseline="30000" dirty="0">
                <a:solidFill>
                  <a:schemeClr val="accent5">
                    <a:lumMod val="50000"/>
                  </a:schemeClr>
                </a:solidFill>
                <a:latin typeface="Roboto" pitchFamily="2" charset="0"/>
                <a:ea typeface="Roboto" pitchFamily="2" charset="0"/>
              </a:rPr>
              <a:t>nd</a:t>
            </a:r>
            <a:r>
              <a:rPr lang="fr-FR" sz="800" dirty="0">
                <a:solidFill>
                  <a:schemeClr val="accent5">
                    <a:lumMod val="50000"/>
                  </a:schemeClr>
                </a:solidFill>
                <a:latin typeface="Roboto" pitchFamily="2" charset="0"/>
                <a:ea typeface="Roboto" pitchFamily="2" charset="0"/>
              </a:rPr>
              <a:t> trimestre 2020 (54 créations) et le 2</a:t>
            </a:r>
            <a:r>
              <a:rPr lang="fr-FR" sz="800" baseline="30000" dirty="0">
                <a:solidFill>
                  <a:schemeClr val="accent5">
                    <a:lumMod val="50000"/>
                  </a:schemeClr>
                </a:solidFill>
                <a:latin typeface="Roboto" pitchFamily="2" charset="0"/>
                <a:ea typeface="Roboto" pitchFamily="2" charset="0"/>
              </a:rPr>
              <a:t>nd </a:t>
            </a:r>
            <a:r>
              <a:rPr lang="fr-FR" sz="800" dirty="0">
                <a:solidFill>
                  <a:schemeClr val="accent5">
                    <a:lumMod val="50000"/>
                  </a:schemeClr>
                </a:solidFill>
                <a:latin typeface="Roboto" pitchFamily="2" charset="0"/>
                <a:ea typeface="Roboto" pitchFamily="2" charset="0"/>
              </a:rPr>
              <a:t>trimestre 2021 (138 créations).  Le nombre de micro-entreprises a été multiplié par 3 (33 au 2</a:t>
            </a:r>
            <a:r>
              <a:rPr lang="fr-FR" sz="800" baseline="30000" dirty="0">
                <a:solidFill>
                  <a:schemeClr val="accent5">
                    <a:lumMod val="50000"/>
                  </a:schemeClr>
                </a:solidFill>
                <a:latin typeface="Roboto" pitchFamily="2" charset="0"/>
                <a:ea typeface="Roboto" pitchFamily="2" charset="0"/>
              </a:rPr>
              <a:t>nd</a:t>
            </a:r>
            <a:r>
              <a:rPr lang="fr-FR" sz="800" dirty="0">
                <a:solidFill>
                  <a:schemeClr val="accent5">
                    <a:lumMod val="50000"/>
                  </a:schemeClr>
                </a:solidFill>
                <a:latin typeface="Roboto" pitchFamily="2" charset="0"/>
                <a:ea typeface="Roboto" pitchFamily="2" charset="0"/>
              </a:rPr>
              <a:t> trimestre 2020, 95 au 2</a:t>
            </a:r>
            <a:r>
              <a:rPr lang="fr-FR" sz="800" baseline="30000" dirty="0">
                <a:solidFill>
                  <a:schemeClr val="accent5">
                    <a:lumMod val="50000"/>
                  </a:schemeClr>
                </a:solidFill>
                <a:latin typeface="Roboto" pitchFamily="2" charset="0"/>
                <a:ea typeface="Roboto" pitchFamily="2" charset="0"/>
              </a:rPr>
              <a:t>nd</a:t>
            </a:r>
            <a:r>
              <a:rPr lang="fr-FR" sz="800" dirty="0">
                <a:solidFill>
                  <a:schemeClr val="accent5">
                    <a:lumMod val="50000"/>
                  </a:schemeClr>
                </a:solidFill>
                <a:latin typeface="Roboto" pitchFamily="2" charset="0"/>
                <a:ea typeface="Roboto" pitchFamily="2" charset="0"/>
              </a:rPr>
              <a:t> trimestre 2021).</a:t>
            </a:r>
          </a:p>
          <a:p>
            <a:pPr algn="just"/>
            <a:r>
              <a:rPr lang="fr-FR" sz="800" dirty="0">
                <a:solidFill>
                  <a:schemeClr val="accent5">
                    <a:lumMod val="50000"/>
                  </a:schemeClr>
                </a:solidFill>
                <a:latin typeface="Roboto" pitchFamily="2" charset="0"/>
                <a:ea typeface="Roboto" pitchFamily="2" charset="0"/>
              </a:rPr>
              <a:t>Entre juillet 2020 et juin 2021, 531 entreprises ont été créées, contre 346 entre juillet 2019 et juin 2020, soit une augmentation de 25,3 %.</a:t>
            </a:r>
          </a:p>
          <a:p>
            <a:pPr algn="just"/>
            <a:endParaRPr lang="fr-FR" sz="800" dirty="0">
              <a:solidFill>
                <a:schemeClr val="accent5">
                  <a:lumMod val="50000"/>
                </a:schemeClr>
              </a:solidFill>
              <a:latin typeface="Roboto" pitchFamily="2" charset="0"/>
              <a:ea typeface="Roboto" pitchFamily="2" charset="0"/>
            </a:endParaRPr>
          </a:p>
          <a:p>
            <a:pPr algn="just"/>
            <a:endParaRPr lang="fr-FR" sz="800" b="1" dirty="0">
              <a:solidFill>
                <a:schemeClr val="accent5">
                  <a:lumMod val="50000"/>
                </a:schemeClr>
              </a:solidFill>
              <a:latin typeface="Roboto" pitchFamily="2" charset="0"/>
              <a:ea typeface="Roboto" pitchFamily="2" charset="0"/>
            </a:endParaRPr>
          </a:p>
          <a:p>
            <a:pPr algn="just"/>
            <a:r>
              <a:rPr lang="fr-FR" sz="800" b="1" dirty="0">
                <a:solidFill>
                  <a:schemeClr val="accent5">
                    <a:lumMod val="50000"/>
                  </a:schemeClr>
                </a:solidFill>
                <a:latin typeface="Roboto" pitchFamily="2" charset="0"/>
                <a:ea typeface="Roboto" pitchFamily="2" charset="0"/>
              </a:rPr>
              <a:t>Défaillances. </a:t>
            </a:r>
            <a:r>
              <a:rPr lang="fr-FR" sz="800" dirty="0">
                <a:solidFill>
                  <a:schemeClr val="accent5">
                    <a:lumMod val="50000"/>
                  </a:schemeClr>
                </a:solidFill>
                <a:latin typeface="Roboto" pitchFamily="2" charset="0"/>
                <a:ea typeface="Roboto" pitchFamily="2" charset="0"/>
              </a:rPr>
              <a:t>En ce qui concerne les défaillances d’entreprises, on en dénombre 45 entre juillet 2020 et juin 2021 (contre 69 entre juillet 2019 et juin 2020). Toutefois, ces chiffres sont à prendre avec précaution, en raison du </a:t>
            </a:r>
            <a:r>
              <a:rPr lang="fr-FR" sz="800" dirty="0">
                <a:solidFill>
                  <a:schemeClr val="accent5">
                    <a:lumMod val="50000"/>
                  </a:schemeClr>
                </a:solidFill>
                <a:latin typeface="Roboto Lt" pitchFamily="2" charset="0"/>
              </a:rPr>
              <a:t>ralentissement du fonctionnement des juridictions commerciales pendant les périodes de confinement, ainsi que l’évolution de la réglementation qui accorde des délais supplémentaires à certaines procédures. </a:t>
            </a:r>
          </a:p>
          <a:p>
            <a:pPr algn="just"/>
            <a:r>
              <a:rPr lang="fr-FR" sz="800" dirty="0">
                <a:solidFill>
                  <a:schemeClr val="accent5">
                    <a:lumMod val="50000"/>
                  </a:schemeClr>
                </a:solidFill>
                <a:latin typeface="Roboto" pitchFamily="2" charset="0"/>
                <a:ea typeface="Roboto" pitchFamily="2" charset="0"/>
              </a:rPr>
              <a:t> </a:t>
            </a:r>
          </a:p>
        </p:txBody>
      </p:sp>
      <p:sp>
        <p:nvSpPr>
          <p:cNvPr id="29" name="ZoneTexte 28"/>
          <p:cNvSpPr txBox="1"/>
          <p:nvPr/>
        </p:nvSpPr>
        <p:spPr>
          <a:xfrm>
            <a:off x="5076000" y="5076000"/>
            <a:ext cx="1905000" cy="2554545"/>
          </a:xfrm>
          <a:prstGeom prst="rect">
            <a:avLst/>
          </a:prstGeom>
          <a:noFill/>
        </p:spPr>
        <p:txBody>
          <a:bodyPr wrap="square" rtlCol="0">
            <a:spAutoFit/>
          </a:bodyPr>
          <a:lstStyle/>
          <a:p>
            <a:pPr algn="just"/>
            <a:endParaRPr lang="fr-FR" sz="800" dirty="0">
              <a:solidFill>
                <a:schemeClr val="accent5">
                  <a:lumMod val="50000"/>
                </a:schemeClr>
              </a:solidFill>
              <a:latin typeface="Roboto Lt" pitchFamily="2" charset="0"/>
              <a:ea typeface="Roboto Lt" pitchFamily="2" charset="0"/>
            </a:endParaRPr>
          </a:p>
          <a:p>
            <a:pPr algn="just"/>
            <a:r>
              <a:rPr lang="fr-MQ" sz="800" dirty="0"/>
              <a:t> </a:t>
            </a:r>
            <a:endParaRPr lang="fr-FR" sz="800" dirty="0">
              <a:solidFill>
                <a:schemeClr val="accent5">
                  <a:lumMod val="50000"/>
                </a:schemeClr>
              </a:solidFill>
              <a:latin typeface="Roboto Lt" pitchFamily="2" charset="0"/>
              <a:ea typeface="Roboto Lt" pitchFamily="2" charset="0"/>
            </a:endParaRPr>
          </a:p>
          <a:p>
            <a:pPr algn="just"/>
            <a:endParaRPr lang="fr-FR" sz="800" dirty="0">
              <a:solidFill>
                <a:schemeClr val="accent5">
                  <a:lumMod val="50000"/>
                </a:schemeClr>
              </a:solidFill>
              <a:latin typeface="Roboto Lt" pitchFamily="2" charset="0"/>
              <a:ea typeface="Roboto Lt" pitchFamily="2" charset="0"/>
            </a:endParaRPr>
          </a:p>
          <a:p>
            <a:pPr algn="just"/>
            <a:endParaRPr lang="fr-FR" sz="800" dirty="0">
              <a:solidFill>
                <a:schemeClr val="accent5">
                  <a:lumMod val="50000"/>
                </a:schemeClr>
              </a:solidFill>
              <a:latin typeface="Roboto Lt" pitchFamily="2" charset="0"/>
              <a:ea typeface="Roboto Lt" pitchFamily="2" charset="0"/>
            </a:endParaRPr>
          </a:p>
          <a:p>
            <a:pPr algn="just"/>
            <a:r>
              <a:rPr lang="fr-FR" sz="800" dirty="0">
                <a:solidFill>
                  <a:schemeClr val="accent5">
                    <a:lumMod val="50000"/>
                  </a:schemeClr>
                </a:solidFill>
                <a:latin typeface="Roboto Lt" pitchFamily="2" charset="0"/>
                <a:ea typeface="Roboto Lt" pitchFamily="2" charset="0"/>
              </a:rPr>
              <a:t>Les défaillances comptabilisées concernent des entreprises en tant qu’unités légales (entités identifiées par un SIREN). Ces unités légales défaillantes au cours d’une année civile N sont identifiées grâce à la collecte exhaustive des événements judiciaires par la Banque de France. Les dénombrements couvrent les redressements et liquidations judiciaires, en date de jugement. Ces séries sont stabilisées dans un laps de temps de deux mois. Ce mode de collecte atténue la volatilité des séries comparativement aux statistiques en date de publication.</a:t>
            </a:r>
          </a:p>
        </p:txBody>
      </p:sp>
      <p:pic>
        <p:nvPicPr>
          <p:cNvPr id="2" name="Image 1">
            <a:extLst>
              <a:ext uri="{FF2B5EF4-FFF2-40B4-BE49-F238E27FC236}">
                <a16:creationId xmlns:a16="http://schemas.microsoft.com/office/drawing/2014/main" id="{B57F0A4D-7B1D-4BAA-B699-6603F5212308}"/>
              </a:ext>
            </a:extLst>
          </p:cNvPr>
          <p:cNvPicPr>
            <a:picLocks noChangeAspect="1"/>
          </p:cNvPicPr>
          <p:nvPr/>
        </p:nvPicPr>
        <p:blipFill>
          <a:blip r:embed="rId13"/>
          <a:stretch>
            <a:fillRect/>
          </a:stretch>
        </p:blipFill>
        <p:spPr>
          <a:xfrm>
            <a:off x="280670" y="1246963"/>
            <a:ext cx="4671060" cy="1402080"/>
          </a:xfrm>
          <a:prstGeom prst="rect">
            <a:avLst/>
          </a:prstGeom>
        </p:spPr>
      </p:pic>
      <p:pic>
        <p:nvPicPr>
          <p:cNvPr id="3" name="Image 2">
            <a:extLst>
              <a:ext uri="{FF2B5EF4-FFF2-40B4-BE49-F238E27FC236}">
                <a16:creationId xmlns:a16="http://schemas.microsoft.com/office/drawing/2014/main" id="{3A7AE63A-32A9-4E05-BC0F-84F6DC180844}"/>
              </a:ext>
            </a:extLst>
          </p:cNvPr>
          <p:cNvPicPr>
            <a:picLocks noChangeAspect="1"/>
          </p:cNvPicPr>
          <p:nvPr/>
        </p:nvPicPr>
        <p:blipFill>
          <a:blip r:embed="rId14"/>
          <a:stretch>
            <a:fillRect/>
          </a:stretch>
        </p:blipFill>
        <p:spPr>
          <a:xfrm>
            <a:off x="280670" y="2732676"/>
            <a:ext cx="4615072" cy="2316681"/>
          </a:xfrm>
          <a:prstGeom prst="rect">
            <a:avLst/>
          </a:prstGeom>
        </p:spPr>
      </p:pic>
      <p:pic>
        <p:nvPicPr>
          <p:cNvPr id="4" name="Image 3">
            <a:extLst>
              <a:ext uri="{FF2B5EF4-FFF2-40B4-BE49-F238E27FC236}">
                <a16:creationId xmlns:a16="http://schemas.microsoft.com/office/drawing/2014/main" id="{C247B4FD-E253-409F-905D-779A370A11D3}"/>
              </a:ext>
            </a:extLst>
          </p:cNvPr>
          <p:cNvPicPr>
            <a:picLocks noChangeAspect="1"/>
          </p:cNvPicPr>
          <p:nvPr/>
        </p:nvPicPr>
        <p:blipFill>
          <a:blip r:embed="rId15"/>
          <a:stretch>
            <a:fillRect/>
          </a:stretch>
        </p:blipFill>
        <p:spPr>
          <a:xfrm>
            <a:off x="296869" y="7543267"/>
            <a:ext cx="4615072" cy="2316681"/>
          </a:xfrm>
          <a:prstGeom prst="rect">
            <a:avLst/>
          </a:prstGeom>
        </p:spPr>
      </p:pic>
      <p:pic>
        <p:nvPicPr>
          <p:cNvPr id="6" name="Image 5">
            <a:extLst>
              <a:ext uri="{FF2B5EF4-FFF2-40B4-BE49-F238E27FC236}">
                <a16:creationId xmlns:a16="http://schemas.microsoft.com/office/drawing/2014/main" id="{99270308-C53A-4719-990C-BDED85F711BF}"/>
              </a:ext>
            </a:extLst>
          </p:cNvPr>
          <p:cNvPicPr>
            <a:picLocks noChangeAspect="1"/>
          </p:cNvPicPr>
          <p:nvPr/>
        </p:nvPicPr>
        <p:blipFill>
          <a:blip r:embed="rId16"/>
          <a:stretch>
            <a:fillRect/>
          </a:stretch>
        </p:blipFill>
        <p:spPr>
          <a:xfrm>
            <a:off x="280670" y="6507163"/>
            <a:ext cx="4671060" cy="807720"/>
          </a:xfrm>
          <a:prstGeom prst="rect">
            <a:avLst/>
          </a:prstGeom>
        </p:spPr>
      </p:pic>
      <p:sp>
        <p:nvSpPr>
          <p:cNvPr id="22" name="Carré corné 27">
            <a:extLst>
              <a:ext uri="{FF2B5EF4-FFF2-40B4-BE49-F238E27FC236}">
                <a16:creationId xmlns:a16="http://schemas.microsoft.com/office/drawing/2014/main" id="{8DA6FEC5-0175-45D8-8AF3-8A7A02E2DAFF}"/>
              </a:ext>
            </a:extLst>
          </p:cNvPr>
          <p:cNvSpPr/>
          <p:nvPr/>
        </p:nvSpPr>
        <p:spPr>
          <a:xfrm>
            <a:off x="5146223" y="3003587"/>
            <a:ext cx="1980000" cy="1620000"/>
          </a:xfrm>
          <a:prstGeom prst="foldedCorner">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546">
              <a:solidFill>
                <a:schemeClr val="bg1">
                  <a:lumMod val="50000"/>
                </a:schemeClr>
              </a:solidFill>
            </a:endParaRPr>
          </a:p>
        </p:txBody>
      </p:sp>
      <p:pic>
        <p:nvPicPr>
          <p:cNvPr id="13" name="Image 12">
            <a:extLst>
              <a:ext uri="{FF2B5EF4-FFF2-40B4-BE49-F238E27FC236}">
                <a16:creationId xmlns:a16="http://schemas.microsoft.com/office/drawing/2014/main" id="{1ABB1CFC-0392-4426-8F95-17E38394FCF2}"/>
              </a:ext>
            </a:extLst>
          </p:cNvPr>
          <p:cNvPicPr>
            <a:picLocks noChangeAspect="1"/>
          </p:cNvPicPr>
          <p:nvPr/>
        </p:nvPicPr>
        <p:blipFill>
          <a:blip r:embed="rId17"/>
          <a:stretch>
            <a:fillRect/>
          </a:stretch>
        </p:blipFill>
        <p:spPr>
          <a:xfrm>
            <a:off x="5118417" y="3052569"/>
            <a:ext cx="1958340" cy="1219200"/>
          </a:xfrm>
          <a:prstGeom prst="rect">
            <a:avLst/>
          </a:prstGeom>
        </p:spPr>
      </p:pic>
      <p:pic>
        <p:nvPicPr>
          <p:cNvPr id="19" name="Image 18">
            <a:extLst>
              <a:ext uri="{FF2B5EF4-FFF2-40B4-BE49-F238E27FC236}">
                <a16:creationId xmlns:a16="http://schemas.microsoft.com/office/drawing/2014/main" id="{464D559F-6F84-466B-8DBC-BCDEF3F059DC}"/>
              </a:ext>
            </a:extLst>
          </p:cNvPr>
          <p:cNvPicPr>
            <a:picLocks noChangeAspect="1"/>
          </p:cNvPicPr>
          <p:nvPr/>
        </p:nvPicPr>
        <p:blipFill>
          <a:blip r:embed="rId18"/>
          <a:stretch>
            <a:fillRect/>
          </a:stretch>
        </p:blipFill>
        <p:spPr>
          <a:xfrm>
            <a:off x="5191696" y="1399544"/>
            <a:ext cx="1958340" cy="1005840"/>
          </a:xfrm>
          <a:prstGeom prst="rect">
            <a:avLst/>
          </a:prstGeom>
        </p:spPr>
      </p:pic>
      <p:sp>
        <p:nvSpPr>
          <p:cNvPr id="24" name="ZoneTexte 23">
            <a:extLst>
              <a:ext uri="{FF2B5EF4-FFF2-40B4-BE49-F238E27FC236}">
                <a16:creationId xmlns:a16="http://schemas.microsoft.com/office/drawing/2014/main" id="{3505A30A-FB06-4770-BEBF-A11E01FE6717}"/>
              </a:ext>
            </a:extLst>
          </p:cNvPr>
          <p:cNvSpPr txBox="1"/>
          <p:nvPr/>
        </p:nvSpPr>
        <p:spPr>
          <a:xfrm>
            <a:off x="6743701" y="1348396"/>
            <a:ext cx="702128" cy="369332"/>
          </a:xfrm>
          <a:prstGeom prst="rect">
            <a:avLst/>
          </a:prstGeom>
          <a:noFill/>
        </p:spPr>
        <p:txBody>
          <a:bodyPr wrap="square">
            <a:spAutoFit/>
          </a:bodyPr>
          <a:lstStyle/>
          <a:p>
            <a:r>
              <a:rPr lang="fr-MQ" sz="1800" b="0" i="0" u="none" strike="noStrike" dirty="0">
                <a:solidFill>
                  <a:srgbClr val="5B7F21"/>
                </a:solidFill>
                <a:effectLst/>
                <a:latin typeface="Calibri" panose="020F0502020204030204" pitchFamily="34" charset="0"/>
              </a:rPr>
              <a:t>▲</a:t>
            </a:r>
            <a:endParaRPr lang="fr-MQ" dirty="0"/>
          </a:p>
        </p:txBody>
      </p:sp>
    </p:spTree>
    <p:extLst>
      <p:ext uri="{BB962C8B-B14F-4D97-AF65-F5344CB8AC3E}">
        <p14:creationId xmlns:p14="http://schemas.microsoft.com/office/powerpoint/2010/main" val="511629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2220619F-B8E8-4EB5-BFE9-93A7ED67BF47}"/>
              </a:ext>
            </a:extLst>
          </p:cNvPr>
          <p:cNvPicPr>
            <a:picLocks noChangeAspect="1"/>
          </p:cNvPicPr>
          <p:nvPr/>
        </p:nvPicPr>
        <p:blipFill>
          <a:blip r:embed="rId2"/>
          <a:stretch>
            <a:fillRect/>
          </a:stretch>
        </p:blipFill>
        <p:spPr>
          <a:xfrm>
            <a:off x="3190045" y="4471818"/>
            <a:ext cx="969348" cy="975445"/>
          </a:xfrm>
          <a:prstGeom prst="rect">
            <a:avLst/>
          </a:prstGeom>
        </p:spPr>
      </p:pic>
      <p:pic>
        <p:nvPicPr>
          <p:cNvPr id="3" name="Image 2" descr="Une image contenant texte&#10;&#10;Description générée automatiquement">
            <a:extLst>
              <a:ext uri="{FF2B5EF4-FFF2-40B4-BE49-F238E27FC236}">
                <a16:creationId xmlns:a16="http://schemas.microsoft.com/office/drawing/2014/main" id="{5221641B-3D46-4100-8124-83C8037932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0470" y="3330293"/>
            <a:ext cx="1066802" cy="1066802"/>
          </a:xfrm>
          <a:prstGeom prst="rect">
            <a:avLst/>
          </a:prstGeom>
        </p:spPr>
      </p:pic>
      <p:pic>
        <p:nvPicPr>
          <p:cNvPr id="4" name="Image 3" descr="Une image contenant objet&#10;&#10;Description générée automatiquement">
            <a:extLst>
              <a:ext uri="{FF2B5EF4-FFF2-40B4-BE49-F238E27FC236}">
                <a16:creationId xmlns:a16="http://schemas.microsoft.com/office/drawing/2014/main" id="{ECC99E8E-C33C-41FD-8E77-8B0293D828B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1529" y="4524692"/>
            <a:ext cx="778339" cy="778339"/>
          </a:xfrm>
          <a:prstGeom prst="rect">
            <a:avLst/>
          </a:prstGeom>
        </p:spPr>
      </p:pic>
      <p:pic>
        <p:nvPicPr>
          <p:cNvPr id="5" name="Image 4">
            <a:extLst>
              <a:ext uri="{FF2B5EF4-FFF2-40B4-BE49-F238E27FC236}">
                <a16:creationId xmlns:a16="http://schemas.microsoft.com/office/drawing/2014/main" id="{DCE094C5-FF66-4EB4-8483-A82252D8452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64521" y="3440197"/>
            <a:ext cx="930079" cy="930079"/>
          </a:xfrm>
          <a:prstGeom prst="rect">
            <a:avLst/>
          </a:prstGeom>
        </p:spPr>
      </p:pic>
      <p:pic>
        <p:nvPicPr>
          <p:cNvPr id="6" name="Image 5">
            <a:extLst>
              <a:ext uri="{FF2B5EF4-FFF2-40B4-BE49-F238E27FC236}">
                <a16:creationId xmlns:a16="http://schemas.microsoft.com/office/drawing/2014/main" id="{8889F22D-4CDA-4F4F-BF30-694FF758AF6E}"/>
              </a:ext>
            </a:extLst>
          </p:cNvPr>
          <p:cNvPicPr>
            <a:picLocks noChangeAspect="1"/>
          </p:cNvPicPr>
          <p:nvPr/>
        </p:nvPicPr>
        <p:blipFill>
          <a:blip r:embed="rId6"/>
          <a:stretch>
            <a:fillRect/>
          </a:stretch>
        </p:blipFill>
        <p:spPr>
          <a:xfrm>
            <a:off x="550521" y="5404295"/>
            <a:ext cx="1173163" cy="479930"/>
          </a:xfrm>
          <a:prstGeom prst="rect">
            <a:avLst/>
          </a:prstGeom>
        </p:spPr>
      </p:pic>
      <p:pic>
        <p:nvPicPr>
          <p:cNvPr id="7" name="Image 6">
            <a:extLst>
              <a:ext uri="{FF2B5EF4-FFF2-40B4-BE49-F238E27FC236}">
                <a16:creationId xmlns:a16="http://schemas.microsoft.com/office/drawing/2014/main" id="{107C24C8-5238-45CA-A5D8-2D3A948DD5C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9673" y="5920234"/>
            <a:ext cx="894858" cy="894858"/>
          </a:xfrm>
          <a:prstGeom prst="rect">
            <a:avLst/>
          </a:prstGeom>
        </p:spPr>
      </p:pic>
      <p:pic>
        <p:nvPicPr>
          <p:cNvPr id="8" name="Image 7">
            <a:extLst>
              <a:ext uri="{FF2B5EF4-FFF2-40B4-BE49-F238E27FC236}">
                <a16:creationId xmlns:a16="http://schemas.microsoft.com/office/drawing/2014/main" id="{4BE43906-549A-4456-83C5-235A3221EAB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67961" y="5918326"/>
            <a:ext cx="1066802" cy="1066802"/>
          </a:xfrm>
          <a:prstGeom prst="rect">
            <a:avLst/>
          </a:prstGeom>
        </p:spPr>
      </p:pic>
      <p:pic>
        <p:nvPicPr>
          <p:cNvPr id="9" name="Image 8" descr="Une image contenant livre, texte&#10;&#10;Description générée automatiquement">
            <a:extLst>
              <a:ext uri="{FF2B5EF4-FFF2-40B4-BE49-F238E27FC236}">
                <a16:creationId xmlns:a16="http://schemas.microsoft.com/office/drawing/2014/main" id="{6E32BEC0-6C3A-4279-AADB-C97C96BAB5C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07845" y="6090939"/>
            <a:ext cx="772049" cy="641104"/>
          </a:xfrm>
          <a:prstGeom prst="rect">
            <a:avLst/>
          </a:prstGeom>
        </p:spPr>
      </p:pic>
      <p:pic>
        <p:nvPicPr>
          <p:cNvPr id="10" name="Image 9" descr="Une image contenant texte&#10;&#10;Description générée automatiquement">
            <a:extLst>
              <a:ext uri="{FF2B5EF4-FFF2-40B4-BE49-F238E27FC236}">
                <a16:creationId xmlns:a16="http://schemas.microsoft.com/office/drawing/2014/main" id="{10655E45-1048-47A1-B8E9-8B199B20D1A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0848" y="3129234"/>
            <a:ext cx="1468920" cy="1468920"/>
          </a:xfrm>
          <a:prstGeom prst="rect">
            <a:avLst/>
          </a:prstGeom>
        </p:spPr>
      </p:pic>
      <p:pic>
        <p:nvPicPr>
          <p:cNvPr id="11" name="Image 10">
            <a:extLst>
              <a:ext uri="{FF2B5EF4-FFF2-40B4-BE49-F238E27FC236}">
                <a16:creationId xmlns:a16="http://schemas.microsoft.com/office/drawing/2014/main" id="{61EEE8F2-5F37-4A92-8330-596EFE79DD20}"/>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240029" y="2446411"/>
            <a:ext cx="1004901" cy="890659"/>
          </a:xfrm>
          <a:prstGeom prst="rect">
            <a:avLst/>
          </a:prstGeom>
        </p:spPr>
      </p:pic>
      <p:pic>
        <p:nvPicPr>
          <p:cNvPr id="12" name="Image 11">
            <a:extLst>
              <a:ext uri="{FF2B5EF4-FFF2-40B4-BE49-F238E27FC236}">
                <a16:creationId xmlns:a16="http://schemas.microsoft.com/office/drawing/2014/main" id="{5BD89BFE-062F-4AF9-9E3D-A02373925E9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79939" y="4277759"/>
            <a:ext cx="1066802" cy="1066802"/>
          </a:xfrm>
          <a:prstGeom prst="rect">
            <a:avLst/>
          </a:prstGeom>
        </p:spPr>
      </p:pic>
      <p:pic>
        <p:nvPicPr>
          <p:cNvPr id="13" name="Image 12">
            <a:extLst>
              <a:ext uri="{FF2B5EF4-FFF2-40B4-BE49-F238E27FC236}">
                <a16:creationId xmlns:a16="http://schemas.microsoft.com/office/drawing/2014/main" id="{F0082932-AF07-497D-BAB3-C046B3F1072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70804" y="4219827"/>
            <a:ext cx="1066802" cy="1066802"/>
          </a:xfrm>
          <a:prstGeom prst="rect">
            <a:avLst/>
          </a:prstGeom>
        </p:spPr>
      </p:pic>
      <p:pic>
        <p:nvPicPr>
          <p:cNvPr id="14" name="Image 13">
            <a:extLst>
              <a:ext uri="{FF2B5EF4-FFF2-40B4-BE49-F238E27FC236}">
                <a16:creationId xmlns:a16="http://schemas.microsoft.com/office/drawing/2014/main" id="{DD2544E0-1B14-4A3A-9957-57D0794A6594}"/>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427567" y="3318600"/>
            <a:ext cx="1066802" cy="1066802"/>
          </a:xfrm>
          <a:prstGeom prst="rect">
            <a:avLst/>
          </a:prstGeom>
        </p:spPr>
      </p:pic>
      <p:pic>
        <p:nvPicPr>
          <p:cNvPr id="15" name="Image 14">
            <a:extLst>
              <a:ext uri="{FF2B5EF4-FFF2-40B4-BE49-F238E27FC236}">
                <a16:creationId xmlns:a16="http://schemas.microsoft.com/office/drawing/2014/main" id="{DE3717D5-4966-468E-B058-7E929BCA8F2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818011" y="3362057"/>
            <a:ext cx="1066802" cy="1066802"/>
          </a:xfrm>
          <a:prstGeom prst="rect">
            <a:avLst/>
          </a:prstGeom>
        </p:spPr>
      </p:pic>
      <p:pic>
        <p:nvPicPr>
          <p:cNvPr id="16" name="Picture 2" descr="Résultat de recherche d'images pour &quot;logo medef martinique&quot;">
            <a:extLst>
              <a:ext uri="{FF2B5EF4-FFF2-40B4-BE49-F238E27FC236}">
                <a16:creationId xmlns:a16="http://schemas.microsoft.com/office/drawing/2014/main" id="{A5C878E4-48AD-4349-8013-9ABEC3C79C0A}"/>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15083" y="5400449"/>
            <a:ext cx="1372558" cy="816935"/>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 16" descr="Une image contenant texte&#10;&#10;Description générée automatiquement">
            <a:extLst>
              <a:ext uri="{FF2B5EF4-FFF2-40B4-BE49-F238E27FC236}">
                <a16:creationId xmlns:a16="http://schemas.microsoft.com/office/drawing/2014/main" id="{0B48A403-A987-4E0E-BDCA-5739EDDFC676}"/>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41107" y="2518575"/>
            <a:ext cx="662396" cy="662396"/>
          </a:xfrm>
          <a:prstGeom prst="rect">
            <a:avLst/>
          </a:prstGeom>
        </p:spPr>
      </p:pic>
      <p:pic>
        <p:nvPicPr>
          <p:cNvPr id="18" name="Image 17">
            <a:extLst>
              <a:ext uri="{FF2B5EF4-FFF2-40B4-BE49-F238E27FC236}">
                <a16:creationId xmlns:a16="http://schemas.microsoft.com/office/drawing/2014/main" id="{CFE3D825-4D1A-49F1-853D-D6B80EBC9F3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492561" y="4385402"/>
            <a:ext cx="1066802" cy="1066802"/>
          </a:xfrm>
          <a:prstGeom prst="rect">
            <a:avLst/>
          </a:prstGeom>
        </p:spPr>
      </p:pic>
      <p:pic>
        <p:nvPicPr>
          <p:cNvPr id="19" name="Image 18">
            <a:extLst>
              <a:ext uri="{FF2B5EF4-FFF2-40B4-BE49-F238E27FC236}">
                <a16:creationId xmlns:a16="http://schemas.microsoft.com/office/drawing/2014/main" id="{425FA7D4-0941-420E-B0EA-ADCFD895FDD5}"/>
              </a:ext>
            </a:extLst>
          </p:cNvPr>
          <p:cNvPicPr>
            <a:picLocks noChangeAspect="1"/>
          </p:cNvPicPr>
          <p:nvPr/>
        </p:nvPicPr>
        <p:blipFill>
          <a:blip r:embed="rId19"/>
          <a:stretch>
            <a:fillRect/>
          </a:stretch>
        </p:blipFill>
        <p:spPr>
          <a:xfrm>
            <a:off x="4399388" y="2649681"/>
            <a:ext cx="1325008" cy="666750"/>
          </a:xfrm>
          <a:prstGeom prst="rect">
            <a:avLst/>
          </a:prstGeom>
        </p:spPr>
      </p:pic>
      <p:pic>
        <p:nvPicPr>
          <p:cNvPr id="20" name="Picture 2" descr="Projet de récupération de chaleur résiduelle à Shihezi en Chine ...">
            <a:extLst>
              <a:ext uri="{FF2B5EF4-FFF2-40B4-BE49-F238E27FC236}">
                <a16:creationId xmlns:a16="http://schemas.microsoft.com/office/drawing/2014/main" id="{6AF3579D-9EB6-4E2B-93DE-048C692004D2}"/>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818011" y="5438442"/>
            <a:ext cx="1066802" cy="476251"/>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 20">
            <a:extLst>
              <a:ext uri="{FF2B5EF4-FFF2-40B4-BE49-F238E27FC236}">
                <a16:creationId xmlns:a16="http://schemas.microsoft.com/office/drawing/2014/main" id="{EAAE2A5D-E68A-4E63-8A21-1F70C06188D6}"/>
              </a:ext>
            </a:extLst>
          </p:cNvPr>
          <p:cNvPicPr>
            <a:picLocks noChangeAspect="1"/>
          </p:cNvPicPr>
          <p:nvPr/>
        </p:nvPicPr>
        <p:blipFill>
          <a:blip r:embed="rId21"/>
          <a:stretch>
            <a:fillRect/>
          </a:stretch>
        </p:blipFill>
        <p:spPr>
          <a:xfrm>
            <a:off x="1919203" y="2651454"/>
            <a:ext cx="972820" cy="518801"/>
          </a:xfrm>
          <a:prstGeom prst="rect">
            <a:avLst/>
          </a:prstGeom>
        </p:spPr>
      </p:pic>
      <p:pic>
        <p:nvPicPr>
          <p:cNvPr id="22" name="Image 21">
            <a:extLst>
              <a:ext uri="{FF2B5EF4-FFF2-40B4-BE49-F238E27FC236}">
                <a16:creationId xmlns:a16="http://schemas.microsoft.com/office/drawing/2014/main" id="{4B905DAC-681A-4612-8842-B3756FB7EDB1}"/>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573054" y="6158271"/>
            <a:ext cx="799561" cy="504000"/>
          </a:xfrm>
          <a:prstGeom prst="rect">
            <a:avLst/>
          </a:prstGeom>
        </p:spPr>
      </p:pic>
      <p:pic>
        <p:nvPicPr>
          <p:cNvPr id="23" name="Image 22">
            <a:extLst>
              <a:ext uri="{FF2B5EF4-FFF2-40B4-BE49-F238E27FC236}">
                <a16:creationId xmlns:a16="http://schemas.microsoft.com/office/drawing/2014/main" id="{63D90998-25FC-4AEF-8A8E-F878D5A8F6F8}"/>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537659" y="5378596"/>
            <a:ext cx="979875" cy="654987"/>
          </a:xfrm>
          <a:prstGeom prst="rect">
            <a:avLst/>
          </a:prstGeom>
        </p:spPr>
      </p:pic>
      <p:pic>
        <p:nvPicPr>
          <p:cNvPr id="24" name="Image 23">
            <a:extLst>
              <a:ext uri="{FF2B5EF4-FFF2-40B4-BE49-F238E27FC236}">
                <a16:creationId xmlns:a16="http://schemas.microsoft.com/office/drawing/2014/main" id="{BBD68BA3-CCE2-41D5-9C07-E16C5FC2A4CE}"/>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064441" y="5348984"/>
            <a:ext cx="711676" cy="714854"/>
          </a:xfrm>
          <a:prstGeom prst="rect">
            <a:avLst/>
          </a:prstGeom>
        </p:spPr>
      </p:pic>
      <p:pic>
        <p:nvPicPr>
          <p:cNvPr id="25" name="Image 24">
            <a:extLst>
              <a:ext uri="{FF2B5EF4-FFF2-40B4-BE49-F238E27FC236}">
                <a16:creationId xmlns:a16="http://schemas.microsoft.com/office/drawing/2014/main" id="{6CC64F58-284D-48D7-95B6-4C6E79BDC833}"/>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6012668" y="2665351"/>
            <a:ext cx="1016468" cy="651270"/>
          </a:xfrm>
          <a:prstGeom prst="rect">
            <a:avLst/>
          </a:prstGeom>
        </p:spPr>
      </p:pic>
      <p:pic>
        <p:nvPicPr>
          <p:cNvPr id="2052" name="Picture 4" descr="Afficher l’image source">
            <a:extLst>
              <a:ext uri="{FF2B5EF4-FFF2-40B4-BE49-F238E27FC236}">
                <a16:creationId xmlns:a16="http://schemas.microsoft.com/office/drawing/2014/main" id="{FAA3E976-F3D2-4BBF-B39B-68F8E35F01C6}"/>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5941868" y="6259740"/>
            <a:ext cx="942945" cy="270311"/>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 27">
            <a:extLst>
              <a:ext uri="{FF2B5EF4-FFF2-40B4-BE49-F238E27FC236}">
                <a16:creationId xmlns:a16="http://schemas.microsoft.com/office/drawing/2014/main" id="{6D1F547B-71B7-44F2-826E-D8463D0FD9CE}"/>
              </a:ext>
            </a:extLst>
          </p:cNvPr>
          <p:cNvPicPr>
            <a:picLocks noChangeAspect="1"/>
          </p:cNvPicPr>
          <p:nvPr/>
        </p:nvPicPr>
        <p:blipFill>
          <a:blip r:embed="rId27"/>
          <a:stretch>
            <a:fillRect/>
          </a:stretch>
        </p:blipFill>
        <p:spPr>
          <a:xfrm>
            <a:off x="1701781" y="8954267"/>
            <a:ext cx="4395597" cy="816935"/>
          </a:xfrm>
          <a:prstGeom prst="rect">
            <a:avLst/>
          </a:prstGeom>
        </p:spPr>
      </p:pic>
      <p:sp>
        <p:nvSpPr>
          <p:cNvPr id="30" name="ZoneTexte 29">
            <a:extLst>
              <a:ext uri="{FF2B5EF4-FFF2-40B4-BE49-F238E27FC236}">
                <a16:creationId xmlns:a16="http://schemas.microsoft.com/office/drawing/2014/main" id="{46A5A157-788C-4E65-917E-89793A9F5E84}"/>
              </a:ext>
            </a:extLst>
          </p:cNvPr>
          <p:cNvSpPr txBox="1"/>
          <p:nvPr/>
        </p:nvSpPr>
        <p:spPr>
          <a:xfrm>
            <a:off x="452718" y="10156079"/>
            <a:ext cx="4120336" cy="323165"/>
          </a:xfrm>
          <a:prstGeom prst="rect">
            <a:avLst/>
          </a:prstGeom>
          <a:noFill/>
        </p:spPr>
        <p:txBody>
          <a:bodyPr wrap="square">
            <a:spAutoFit/>
          </a:bodyPr>
          <a:lstStyle/>
          <a:p>
            <a:r>
              <a:rPr lang="fr-FR" sz="1500" b="1" dirty="0">
                <a:solidFill>
                  <a:srgbClr val="000000"/>
                </a:solidFill>
                <a:highlight>
                  <a:srgbClr val="CACACA"/>
                </a:highlight>
                <a:latin typeface="Roboto Lt"/>
              </a:rPr>
              <a:t>SEPTEMBRE 2021 – N°6 </a:t>
            </a:r>
            <a:endParaRPr lang="fr-MQ" sz="1500" dirty="0"/>
          </a:p>
        </p:txBody>
      </p:sp>
      <p:pic>
        <p:nvPicPr>
          <p:cNvPr id="31" name="Image 30">
            <a:extLst>
              <a:ext uri="{FF2B5EF4-FFF2-40B4-BE49-F238E27FC236}">
                <a16:creationId xmlns:a16="http://schemas.microsoft.com/office/drawing/2014/main" id="{E332234E-E145-412F-99C0-C6047CEA9A47}"/>
              </a:ext>
            </a:extLst>
          </p:cNvPr>
          <p:cNvPicPr>
            <a:picLocks noChangeAspect="1"/>
          </p:cNvPicPr>
          <p:nvPr/>
        </p:nvPicPr>
        <p:blipFill>
          <a:blip r:embed="rId28"/>
          <a:stretch>
            <a:fillRect/>
          </a:stretch>
        </p:blipFill>
        <p:spPr>
          <a:xfrm>
            <a:off x="2955180" y="9553285"/>
            <a:ext cx="2215534" cy="1375972"/>
          </a:xfrm>
          <a:prstGeom prst="rect">
            <a:avLst/>
          </a:prstGeom>
        </p:spPr>
      </p:pic>
      <p:pic>
        <p:nvPicPr>
          <p:cNvPr id="32" name="Image 31">
            <a:extLst>
              <a:ext uri="{FF2B5EF4-FFF2-40B4-BE49-F238E27FC236}">
                <a16:creationId xmlns:a16="http://schemas.microsoft.com/office/drawing/2014/main" id="{563FA8A8-AB18-4194-963E-164137566FA9}"/>
              </a:ext>
            </a:extLst>
          </p:cNvPr>
          <p:cNvPicPr>
            <a:picLocks noChangeAspect="1"/>
          </p:cNvPicPr>
          <p:nvPr/>
        </p:nvPicPr>
        <p:blipFill>
          <a:blip r:embed="rId29"/>
          <a:stretch>
            <a:fillRect/>
          </a:stretch>
        </p:blipFill>
        <p:spPr>
          <a:xfrm>
            <a:off x="3265714" y="9905239"/>
            <a:ext cx="1426028" cy="508371"/>
          </a:xfrm>
          <a:prstGeom prst="rect">
            <a:avLst/>
          </a:prstGeom>
        </p:spPr>
      </p:pic>
    </p:spTree>
    <p:extLst>
      <p:ext uri="{BB962C8B-B14F-4D97-AF65-F5344CB8AC3E}">
        <p14:creationId xmlns:p14="http://schemas.microsoft.com/office/powerpoint/2010/main" val="3276272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Objet 26"/>
          <p:cNvGraphicFramePr>
            <a:graphicFrameLocks noChangeAspect="1"/>
          </p:cNvGraphicFramePr>
          <p:nvPr>
            <p:extLst>
              <p:ext uri="{D42A27DB-BD31-4B8C-83A1-F6EECF244321}">
                <p14:modId xmlns:p14="http://schemas.microsoft.com/office/powerpoint/2010/main" val="906389831"/>
              </p:ext>
            </p:extLst>
          </p:nvPr>
        </p:nvGraphicFramePr>
        <p:xfrm>
          <a:off x="1408113" y="252413"/>
          <a:ext cx="6124575" cy="342900"/>
        </p:xfrm>
        <a:graphic>
          <a:graphicData uri="http://schemas.openxmlformats.org/presentationml/2006/ole">
            <mc:AlternateContent xmlns:mc="http://schemas.openxmlformats.org/markup-compatibility/2006">
              <mc:Choice xmlns:v="urn:schemas-microsoft-com:vml" Requires="v">
                <p:oleObj spid="_x0000_s4106" name="Worksheet" r:id="rId3" imgW="6124432" imgH="343043" progId="Excel.Sheet.12">
                  <p:link updateAutomatic="1"/>
                </p:oleObj>
              </mc:Choice>
              <mc:Fallback>
                <p:oleObj name="Worksheet" r:id="rId3" imgW="6124432" imgH="343043" progId="Excel.Sheet.12">
                  <p:link updateAutomatic="1"/>
                  <p:pic>
                    <p:nvPicPr>
                      <p:cNvPr id="0" name=""/>
                      <p:cNvPicPr/>
                      <p:nvPr/>
                    </p:nvPicPr>
                    <p:blipFill>
                      <a:blip r:embed="rId4"/>
                      <a:stretch>
                        <a:fillRect/>
                      </a:stretch>
                    </p:blipFill>
                    <p:spPr>
                      <a:xfrm>
                        <a:off x="1408113" y="252413"/>
                        <a:ext cx="6124575" cy="342900"/>
                      </a:xfrm>
                      <a:prstGeom prst="rect">
                        <a:avLst/>
                      </a:prstGeom>
                    </p:spPr>
                  </p:pic>
                </p:oleObj>
              </mc:Fallback>
            </mc:AlternateContent>
          </a:graphicData>
        </a:graphic>
      </p:graphicFrame>
      <p:graphicFrame>
        <p:nvGraphicFramePr>
          <p:cNvPr id="16" name="Objet 15"/>
          <p:cNvGraphicFramePr>
            <a:graphicFrameLocks noChangeAspect="1"/>
          </p:cNvGraphicFramePr>
          <p:nvPr>
            <p:extLst>
              <p:ext uri="{D42A27DB-BD31-4B8C-83A1-F6EECF244321}">
                <p14:modId xmlns:p14="http://schemas.microsoft.com/office/powerpoint/2010/main" val="478343883"/>
              </p:ext>
            </p:extLst>
          </p:nvPr>
        </p:nvGraphicFramePr>
        <p:xfrm>
          <a:off x="3351213" y="10353675"/>
          <a:ext cx="2895600" cy="200025"/>
        </p:xfrm>
        <a:graphic>
          <a:graphicData uri="http://schemas.openxmlformats.org/presentationml/2006/ole">
            <mc:AlternateContent xmlns:mc="http://schemas.openxmlformats.org/markup-compatibility/2006">
              <mc:Choice xmlns:v="urn:schemas-microsoft-com:vml" Requires="v">
                <p:oleObj spid="_x0000_s4107" name="Worksheet" r:id="rId5" imgW="2895695" imgH="200025" progId="Excel.Sheet.12">
                  <p:link updateAutomatic="1"/>
                </p:oleObj>
              </mc:Choice>
              <mc:Fallback>
                <p:oleObj name="Worksheet" r:id="rId5" imgW="2895695" imgH="200025" progId="Excel.Sheet.12">
                  <p:link updateAutomatic="1"/>
                  <p:pic>
                    <p:nvPicPr>
                      <p:cNvPr id="0" name=""/>
                      <p:cNvPicPr/>
                      <p:nvPr/>
                    </p:nvPicPr>
                    <p:blipFill>
                      <a:blip r:embed="rId6"/>
                      <a:stretch>
                        <a:fillRect/>
                      </a:stretch>
                    </p:blipFill>
                    <p:spPr>
                      <a:xfrm>
                        <a:off x="3351213" y="10353675"/>
                        <a:ext cx="2895600" cy="200025"/>
                      </a:xfrm>
                      <a:prstGeom prst="rect">
                        <a:avLst/>
                      </a:prstGeom>
                    </p:spPr>
                  </p:pic>
                </p:oleObj>
              </mc:Fallback>
            </mc:AlternateContent>
          </a:graphicData>
        </a:graphic>
      </p:graphicFrame>
      <p:sp>
        <p:nvSpPr>
          <p:cNvPr id="17" name="ZoneTexte 16"/>
          <p:cNvSpPr txBox="1"/>
          <p:nvPr/>
        </p:nvSpPr>
        <p:spPr>
          <a:xfrm>
            <a:off x="261257" y="831865"/>
            <a:ext cx="6840000" cy="288147"/>
          </a:xfrm>
          <a:prstGeom prst="rect">
            <a:avLst/>
          </a:prstGeom>
          <a:solidFill>
            <a:schemeClr val="accent1">
              <a:lumMod val="20000"/>
              <a:lumOff val="80000"/>
            </a:schemeClr>
          </a:solidFill>
        </p:spPr>
        <p:txBody>
          <a:bodyPr wrap="square" lIns="36000" tIns="36000" rIns="36000" bIns="36000" rtlCol="0">
            <a:spAutoFit/>
          </a:bodyPr>
          <a:lstStyle/>
          <a:p>
            <a:r>
              <a:rPr lang="fr-FR" sz="1400" b="1" dirty="0">
                <a:solidFill>
                  <a:schemeClr val="accent5">
                    <a:lumMod val="50000"/>
                  </a:schemeClr>
                </a:solidFill>
                <a:latin typeface="Roboto Lt" pitchFamily="2" charset="0"/>
                <a:ea typeface="Roboto Lt" pitchFamily="2" charset="0"/>
              </a:rPr>
              <a:t>L’ESSENTIEL DE LA CONJONCTURE</a:t>
            </a:r>
            <a:endParaRPr lang="fr-FR" sz="1400" dirty="0">
              <a:latin typeface="Roboto Lt" pitchFamily="2" charset="0"/>
              <a:ea typeface="Roboto Lt" pitchFamily="2" charset="0"/>
            </a:endParaRPr>
          </a:p>
        </p:txBody>
      </p:sp>
      <p:sp>
        <p:nvSpPr>
          <p:cNvPr id="18" name="ZoneTexte 17">
            <a:extLst>
              <a:ext uri="{FF2B5EF4-FFF2-40B4-BE49-F238E27FC236}">
                <a16:creationId xmlns:a16="http://schemas.microsoft.com/office/drawing/2014/main" id="{5A1D5DE4-1297-4713-A9A2-97FB058F4126}"/>
              </a:ext>
            </a:extLst>
          </p:cNvPr>
          <p:cNvSpPr txBox="1"/>
          <p:nvPr/>
        </p:nvSpPr>
        <p:spPr>
          <a:xfrm>
            <a:off x="261257" y="1248827"/>
            <a:ext cx="6840000" cy="2502079"/>
          </a:xfrm>
          <a:prstGeom prst="rect">
            <a:avLst/>
          </a:prstGeom>
          <a:solidFill>
            <a:schemeClr val="accent1">
              <a:lumMod val="20000"/>
              <a:lumOff val="80000"/>
            </a:schemeClr>
          </a:solidFill>
          <a:ln>
            <a:noFill/>
          </a:ln>
        </p:spPr>
        <p:txBody>
          <a:bodyPr wrap="square" lIns="72000" tIns="72000" rIns="72000" bIns="72000" rtlCol="0" anchor="b">
            <a:noAutofit/>
          </a:bodyPr>
          <a:lstStyle/>
          <a:p>
            <a:pPr>
              <a:lnSpc>
                <a:spcPct val="150000"/>
              </a:lnSpc>
            </a:pPr>
            <a:r>
              <a:rPr lang="fr-FR" sz="900" b="1" dirty="0">
                <a:solidFill>
                  <a:schemeClr val="tx1">
                    <a:lumMod val="75000"/>
                    <a:lumOff val="25000"/>
                  </a:schemeClr>
                </a:solidFill>
                <a:latin typeface="Roboto Bk" pitchFamily="2" charset="0"/>
                <a:ea typeface="Roboto Bk" pitchFamily="2" charset="0"/>
              </a:rPr>
              <a:t>LES INDICATEURS AU SOMMAIRE :</a:t>
            </a:r>
          </a:p>
          <a:p>
            <a:pPr>
              <a:lnSpc>
                <a:spcPct val="150000"/>
              </a:lnSpc>
            </a:pPr>
            <a:r>
              <a:rPr lang="fr-FR" sz="900" dirty="0">
                <a:solidFill>
                  <a:schemeClr val="accent5">
                    <a:lumMod val="50000"/>
                  </a:schemeClr>
                </a:solidFill>
                <a:latin typeface="Roboto" pitchFamily="2" charset="0"/>
                <a:ea typeface="Roboto" pitchFamily="2" charset="0"/>
              </a:rPr>
              <a:t>BÂTIMENT</a:t>
            </a:r>
          </a:p>
          <a:p>
            <a:pPr marL="88900">
              <a:lnSpc>
                <a:spcPct val="150000"/>
              </a:lnSpc>
            </a:pPr>
            <a:r>
              <a:rPr lang="fr-FR" sz="900" dirty="0">
                <a:solidFill>
                  <a:schemeClr val="accent5">
                    <a:lumMod val="50000"/>
                  </a:schemeClr>
                </a:solidFill>
                <a:latin typeface="Roboto" pitchFamily="2" charset="0"/>
                <a:ea typeface="Roboto" pitchFamily="2" charset="0"/>
              </a:rPr>
              <a:t>Bâtiment résidentiel</a:t>
            </a:r>
          </a:p>
          <a:p>
            <a:pPr marL="182563">
              <a:lnSpc>
                <a:spcPct val="150000"/>
              </a:lnSpc>
            </a:pPr>
            <a:r>
              <a:rPr lang="fr-FR" sz="900" dirty="0">
                <a:solidFill>
                  <a:schemeClr val="accent5">
                    <a:lumMod val="50000"/>
                  </a:schemeClr>
                </a:solidFill>
                <a:latin typeface="Roboto" pitchFamily="2" charset="0"/>
                <a:ea typeface="Roboto" pitchFamily="2" charset="0"/>
              </a:rPr>
              <a:t>Construction neuve </a:t>
            </a:r>
          </a:p>
          <a:p>
            <a:pPr marL="182563">
              <a:lnSpc>
                <a:spcPct val="150000"/>
              </a:lnSpc>
            </a:pPr>
            <a:r>
              <a:rPr lang="fr-FR" sz="900" dirty="0">
                <a:solidFill>
                  <a:schemeClr val="accent5">
                    <a:lumMod val="50000"/>
                  </a:schemeClr>
                </a:solidFill>
                <a:latin typeface="Roboto" pitchFamily="2" charset="0"/>
                <a:ea typeface="Roboto" pitchFamily="2" charset="0"/>
              </a:rPr>
              <a:t>Attestation de conformité électrique</a:t>
            </a:r>
          </a:p>
          <a:p>
            <a:pPr marL="88900">
              <a:lnSpc>
                <a:spcPct val="150000"/>
              </a:lnSpc>
            </a:pPr>
            <a:r>
              <a:rPr lang="fr-FR" sz="900" dirty="0">
                <a:solidFill>
                  <a:schemeClr val="accent5">
                    <a:lumMod val="50000"/>
                  </a:schemeClr>
                </a:solidFill>
                <a:latin typeface="Roboto" pitchFamily="2" charset="0"/>
                <a:ea typeface="Roboto" pitchFamily="2" charset="0"/>
              </a:rPr>
              <a:t>Bâtiment non résidentiel</a:t>
            </a:r>
          </a:p>
          <a:p>
            <a:pPr>
              <a:lnSpc>
                <a:spcPct val="150000"/>
              </a:lnSpc>
            </a:pPr>
            <a:r>
              <a:rPr lang="fr-FR" sz="900" dirty="0">
                <a:solidFill>
                  <a:schemeClr val="accent5">
                    <a:lumMod val="50000"/>
                  </a:schemeClr>
                </a:solidFill>
                <a:latin typeface="Roboto" pitchFamily="2" charset="0"/>
                <a:ea typeface="Roboto" pitchFamily="2" charset="0"/>
              </a:rPr>
              <a:t>MATÉRIAUX</a:t>
            </a:r>
          </a:p>
          <a:p>
            <a:pPr marL="88900">
              <a:lnSpc>
                <a:spcPct val="150000"/>
              </a:lnSpc>
            </a:pPr>
            <a:r>
              <a:rPr lang="fr-FR" sz="900" dirty="0">
                <a:solidFill>
                  <a:schemeClr val="accent5">
                    <a:lumMod val="50000"/>
                  </a:schemeClr>
                </a:solidFill>
                <a:latin typeface="Roboto" pitchFamily="2" charset="0"/>
                <a:ea typeface="Roboto" pitchFamily="2" charset="0"/>
              </a:rPr>
              <a:t>Ciment</a:t>
            </a:r>
          </a:p>
          <a:p>
            <a:pPr>
              <a:lnSpc>
                <a:spcPct val="150000"/>
              </a:lnSpc>
            </a:pPr>
            <a:r>
              <a:rPr lang="fr-FR" sz="900" dirty="0">
                <a:solidFill>
                  <a:schemeClr val="accent5">
                    <a:lumMod val="50000"/>
                  </a:schemeClr>
                </a:solidFill>
                <a:latin typeface="Roboto" pitchFamily="2" charset="0"/>
                <a:ea typeface="Roboto" pitchFamily="2" charset="0"/>
              </a:rPr>
              <a:t>APPAREIL DE PRODUCTION</a:t>
            </a:r>
          </a:p>
          <a:p>
            <a:pPr marL="88900">
              <a:lnSpc>
                <a:spcPct val="150000"/>
              </a:lnSpc>
            </a:pPr>
            <a:r>
              <a:rPr lang="fr-FR" sz="900" dirty="0">
                <a:solidFill>
                  <a:schemeClr val="accent5">
                    <a:lumMod val="50000"/>
                  </a:schemeClr>
                </a:solidFill>
                <a:latin typeface="Roboto" pitchFamily="2" charset="0"/>
                <a:ea typeface="Roboto" pitchFamily="2" charset="0"/>
              </a:rPr>
              <a:t>Emploi salarié et intérimaire</a:t>
            </a:r>
          </a:p>
          <a:p>
            <a:pPr marL="88900">
              <a:lnSpc>
                <a:spcPct val="150000"/>
              </a:lnSpc>
            </a:pPr>
            <a:r>
              <a:rPr lang="fr-FR" sz="900" dirty="0">
                <a:solidFill>
                  <a:schemeClr val="accent5">
                    <a:lumMod val="50000"/>
                  </a:schemeClr>
                </a:solidFill>
                <a:latin typeface="Roboto" pitchFamily="2" charset="0"/>
                <a:ea typeface="Roboto" pitchFamily="2" charset="0"/>
              </a:rPr>
              <a:t>Demande d’emploi</a:t>
            </a:r>
          </a:p>
          <a:p>
            <a:pPr marL="88900">
              <a:lnSpc>
                <a:spcPct val="150000"/>
              </a:lnSpc>
            </a:pPr>
            <a:r>
              <a:rPr lang="fr-FR" sz="900" dirty="0">
                <a:solidFill>
                  <a:schemeClr val="accent5">
                    <a:lumMod val="50000"/>
                  </a:schemeClr>
                </a:solidFill>
                <a:latin typeface="Roboto" pitchFamily="2" charset="0"/>
                <a:ea typeface="Roboto" pitchFamily="2" charset="0"/>
              </a:rPr>
              <a:t>Créations et défaillances d’entreprises</a:t>
            </a:r>
          </a:p>
        </p:txBody>
      </p:sp>
      <p:sp>
        <p:nvSpPr>
          <p:cNvPr id="19" name="Rectangle 18">
            <a:extLst>
              <a:ext uri="{FF2B5EF4-FFF2-40B4-BE49-F238E27FC236}">
                <a16:creationId xmlns:a16="http://schemas.microsoft.com/office/drawing/2014/main" id="{1C0C9894-5D56-40B2-A37D-F47C43C31266}"/>
              </a:ext>
            </a:extLst>
          </p:cNvPr>
          <p:cNvSpPr/>
          <p:nvPr/>
        </p:nvSpPr>
        <p:spPr>
          <a:xfrm>
            <a:off x="262800" y="4320000"/>
            <a:ext cx="1368000" cy="4445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bg1"/>
                </a:solidFill>
                <a:latin typeface="Roboto Bk" pitchFamily="2" charset="0"/>
                <a:ea typeface="Roboto Bk" pitchFamily="2" charset="0"/>
              </a:rPr>
              <a:t>-15,7%</a:t>
            </a:r>
          </a:p>
        </p:txBody>
      </p:sp>
      <p:sp>
        <p:nvSpPr>
          <p:cNvPr id="22" name="Rectangle 21">
            <a:extLst>
              <a:ext uri="{FF2B5EF4-FFF2-40B4-BE49-F238E27FC236}">
                <a16:creationId xmlns:a16="http://schemas.microsoft.com/office/drawing/2014/main" id="{F62D1998-4A84-486E-95E0-29153AF4DCD9}"/>
              </a:ext>
            </a:extLst>
          </p:cNvPr>
          <p:cNvSpPr/>
          <p:nvPr/>
        </p:nvSpPr>
        <p:spPr>
          <a:xfrm>
            <a:off x="1637940" y="4320000"/>
            <a:ext cx="1368000" cy="4445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bg1"/>
                </a:solidFill>
                <a:latin typeface="Roboto Bk" pitchFamily="2" charset="0"/>
                <a:ea typeface="Roboto Bk" pitchFamily="2" charset="0"/>
              </a:rPr>
              <a:t>+20,3%</a:t>
            </a:r>
          </a:p>
        </p:txBody>
      </p:sp>
      <p:sp>
        <p:nvSpPr>
          <p:cNvPr id="23" name="Rectangle 22">
            <a:extLst>
              <a:ext uri="{FF2B5EF4-FFF2-40B4-BE49-F238E27FC236}">
                <a16:creationId xmlns:a16="http://schemas.microsoft.com/office/drawing/2014/main" id="{2D0EB3FD-3636-4CBD-9D1B-217C721CD441}"/>
              </a:ext>
            </a:extLst>
          </p:cNvPr>
          <p:cNvSpPr/>
          <p:nvPr/>
        </p:nvSpPr>
        <p:spPr>
          <a:xfrm>
            <a:off x="3005940" y="4320000"/>
            <a:ext cx="1368000" cy="444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latin typeface="Roboto Bk" pitchFamily="2" charset="0"/>
                <a:ea typeface="Roboto Bk" pitchFamily="2" charset="0"/>
              </a:rPr>
              <a:t>+15,5%</a:t>
            </a:r>
          </a:p>
        </p:txBody>
      </p:sp>
      <p:sp>
        <p:nvSpPr>
          <p:cNvPr id="25" name="Rectangle 24">
            <a:extLst>
              <a:ext uri="{FF2B5EF4-FFF2-40B4-BE49-F238E27FC236}">
                <a16:creationId xmlns:a16="http://schemas.microsoft.com/office/drawing/2014/main" id="{F1C7AE22-7610-4875-982D-62C360FE4CCB}"/>
              </a:ext>
            </a:extLst>
          </p:cNvPr>
          <p:cNvSpPr/>
          <p:nvPr/>
        </p:nvSpPr>
        <p:spPr>
          <a:xfrm>
            <a:off x="4373940" y="4320000"/>
            <a:ext cx="1368000" cy="444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latin typeface="Roboto Bk" pitchFamily="2" charset="0"/>
                <a:ea typeface="Roboto Bk" pitchFamily="2" charset="0"/>
              </a:rPr>
              <a:t>+7,3%</a:t>
            </a:r>
          </a:p>
        </p:txBody>
      </p:sp>
      <p:sp>
        <p:nvSpPr>
          <p:cNvPr id="26" name="Rectangle 25">
            <a:extLst>
              <a:ext uri="{FF2B5EF4-FFF2-40B4-BE49-F238E27FC236}">
                <a16:creationId xmlns:a16="http://schemas.microsoft.com/office/drawing/2014/main" id="{135E524C-4AD1-49DE-81D0-895B1672F2D6}"/>
              </a:ext>
            </a:extLst>
          </p:cNvPr>
          <p:cNvSpPr/>
          <p:nvPr/>
        </p:nvSpPr>
        <p:spPr>
          <a:xfrm>
            <a:off x="5745600" y="4320000"/>
            <a:ext cx="1368000" cy="4445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latin typeface="Roboto Bk" pitchFamily="2" charset="0"/>
                <a:ea typeface="Roboto Bk" pitchFamily="2" charset="0"/>
              </a:rPr>
              <a:t>-17,8%</a:t>
            </a:r>
          </a:p>
        </p:txBody>
      </p:sp>
      <p:sp>
        <p:nvSpPr>
          <p:cNvPr id="28" name="Rectangle 27">
            <a:extLst>
              <a:ext uri="{FF2B5EF4-FFF2-40B4-BE49-F238E27FC236}">
                <a16:creationId xmlns:a16="http://schemas.microsoft.com/office/drawing/2014/main" id="{6A6B3300-460A-4D15-A063-AD33247FB532}"/>
              </a:ext>
            </a:extLst>
          </p:cNvPr>
          <p:cNvSpPr/>
          <p:nvPr/>
        </p:nvSpPr>
        <p:spPr>
          <a:xfrm>
            <a:off x="262800" y="4764500"/>
            <a:ext cx="1368000" cy="4445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dirty="0">
                <a:solidFill>
                  <a:schemeClr val="bg1"/>
                </a:solidFill>
                <a:latin typeface="Roboto Bk" pitchFamily="2" charset="0"/>
                <a:ea typeface="Roboto Bk" pitchFamily="2" charset="0"/>
              </a:rPr>
              <a:t>En 1 an des mises en chantier de constructions neuves de logements (cumul 12 mois. Fin juin 2021)</a:t>
            </a:r>
          </a:p>
          <a:p>
            <a:pPr algn="ctr"/>
            <a:endParaRPr lang="fr-FR" sz="800" dirty="0">
              <a:solidFill>
                <a:schemeClr val="bg1"/>
              </a:solidFill>
              <a:latin typeface="Roboto Bk" pitchFamily="2" charset="0"/>
              <a:ea typeface="Roboto Bk" pitchFamily="2" charset="0"/>
            </a:endParaRPr>
          </a:p>
        </p:txBody>
      </p:sp>
      <p:sp>
        <p:nvSpPr>
          <p:cNvPr id="29" name="Rectangle 28">
            <a:extLst>
              <a:ext uri="{FF2B5EF4-FFF2-40B4-BE49-F238E27FC236}">
                <a16:creationId xmlns:a16="http://schemas.microsoft.com/office/drawing/2014/main" id="{9AEE7B34-4C77-4070-ACF1-8EDA320791C6}"/>
              </a:ext>
            </a:extLst>
          </p:cNvPr>
          <p:cNvSpPr/>
          <p:nvPr/>
        </p:nvSpPr>
        <p:spPr>
          <a:xfrm>
            <a:off x="1638000" y="4764500"/>
            <a:ext cx="1368000" cy="4445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dirty="0">
                <a:solidFill>
                  <a:schemeClr val="bg1"/>
                </a:solidFill>
                <a:latin typeface="Roboto Bk" pitchFamily="2" charset="0"/>
                <a:ea typeface="Roboto Bk" pitchFamily="2" charset="0"/>
              </a:rPr>
              <a:t>En 1 an des autorisations de constructions neuves de logements (cumul 12 mois. Fin juin 2021)</a:t>
            </a:r>
          </a:p>
          <a:p>
            <a:pPr algn="ctr"/>
            <a:endParaRPr lang="fr-FR" sz="800" dirty="0">
              <a:solidFill>
                <a:schemeClr val="bg1"/>
              </a:solidFill>
              <a:latin typeface="Roboto Bk" pitchFamily="2" charset="0"/>
              <a:ea typeface="Roboto Bk" pitchFamily="2" charset="0"/>
            </a:endParaRPr>
          </a:p>
        </p:txBody>
      </p:sp>
      <p:sp>
        <p:nvSpPr>
          <p:cNvPr id="30" name="Rectangle 29">
            <a:extLst>
              <a:ext uri="{FF2B5EF4-FFF2-40B4-BE49-F238E27FC236}">
                <a16:creationId xmlns:a16="http://schemas.microsoft.com/office/drawing/2014/main" id="{526EE949-AA18-4FD2-BCCF-66229617044B}"/>
              </a:ext>
            </a:extLst>
          </p:cNvPr>
          <p:cNvSpPr/>
          <p:nvPr/>
        </p:nvSpPr>
        <p:spPr>
          <a:xfrm>
            <a:off x="3005940" y="4764500"/>
            <a:ext cx="1368000" cy="444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dirty="0">
                <a:solidFill>
                  <a:schemeClr val="bg1"/>
                </a:solidFill>
                <a:latin typeface="Roboto Bk" pitchFamily="2" charset="0"/>
                <a:ea typeface="Roboto Bk" pitchFamily="2" charset="0"/>
              </a:rPr>
              <a:t>En 1 an des ventes de ciment en vrac et en sac (cumul 12 mois. Fin juin 2021)</a:t>
            </a:r>
          </a:p>
          <a:p>
            <a:pPr algn="ctr"/>
            <a:endParaRPr lang="fr-FR" sz="800" dirty="0">
              <a:solidFill>
                <a:schemeClr val="bg1"/>
              </a:solidFill>
              <a:latin typeface="Roboto Bk" pitchFamily="2" charset="0"/>
              <a:ea typeface="Roboto Bk" pitchFamily="2" charset="0"/>
            </a:endParaRPr>
          </a:p>
          <a:p>
            <a:pPr algn="ctr"/>
            <a:endParaRPr lang="fr-FR" sz="800" dirty="0">
              <a:solidFill>
                <a:schemeClr val="bg1"/>
              </a:solidFill>
              <a:latin typeface="Roboto Bk" pitchFamily="2" charset="0"/>
              <a:ea typeface="Roboto Bk" pitchFamily="2" charset="0"/>
            </a:endParaRPr>
          </a:p>
        </p:txBody>
      </p:sp>
      <p:sp>
        <p:nvSpPr>
          <p:cNvPr id="31" name="Rectangle 30">
            <a:extLst>
              <a:ext uri="{FF2B5EF4-FFF2-40B4-BE49-F238E27FC236}">
                <a16:creationId xmlns:a16="http://schemas.microsoft.com/office/drawing/2014/main" id="{6572FC0F-E096-41F4-974E-36720FF1AA03}"/>
              </a:ext>
            </a:extLst>
          </p:cNvPr>
          <p:cNvSpPr/>
          <p:nvPr/>
        </p:nvSpPr>
        <p:spPr>
          <a:xfrm>
            <a:off x="4373940" y="4764500"/>
            <a:ext cx="1368000" cy="4445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dirty="0">
                <a:solidFill>
                  <a:schemeClr val="bg1"/>
                </a:solidFill>
                <a:latin typeface="Roboto Bk" pitchFamily="2" charset="0"/>
                <a:ea typeface="Roboto Bk" pitchFamily="2" charset="0"/>
              </a:rPr>
              <a:t>En 1 an de l’emploi salarié dans le secteur de la Construction (au 1</a:t>
            </a:r>
            <a:r>
              <a:rPr lang="fr-FR" sz="700" baseline="30000" dirty="0">
                <a:solidFill>
                  <a:schemeClr val="bg1"/>
                </a:solidFill>
                <a:latin typeface="Roboto Bk" pitchFamily="2" charset="0"/>
                <a:ea typeface="Roboto Bk" pitchFamily="2" charset="0"/>
              </a:rPr>
              <a:t>er</a:t>
            </a:r>
            <a:r>
              <a:rPr lang="fr-FR" sz="700" dirty="0">
                <a:solidFill>
                  <a:schemeClr val="bg1"/>
                </a:solidFill>
                <a:latin typeface="Roboto Bk" pitchFamily="2" charset="0"/>
                <a:ea typeface="Roboto Bk" pitchFamily="2" charset="0"/>
              </a:rPr>
              <a:t> trimestre 2021)</a:t>
            </a:r>
          </a:p>
          <a:p>
            <a:pPr algn="ctr"/>
            <a:endParaRPr lang="fr-FR" sz="700" dirty="0">
              <a:solidFill>
                <a:schemeClr val="bg1"/>
              </a:solidFill>
              <a:latin typeface="Roboto Bk" pitchFamily="2" charset="0"/>
              <a:ea typeface="Roboto Bk" pitchFamily="2" charset="0"/>
            </a:endParaRPr>
          </a:p>
        </p:txBody>
      </p:sp>
      <p:sp>
        <p:nvSpPr>
          <p:cNvPr id="32" name="Rectangle 31">
            <a:extLst>
              <a:ext uri="{FF2B5EF4-FFF2-40B4-BE49-F238E27FC236}">
                <a16:creationId xmlns:a16="http://schemas.microsoft.com/office/drawing/2014/main" id="{8A08314C-097D-49AB-A560-37C2675BF492}"/>
              </a:ext>
            </a:extLst>
          </p:cNvPr>
          <p:cNvSpPr/>
          <p:nvPr/>
        </p:nvSpPr>
        <p:spPr>
          <a:xfrm>
            <a:off x="5745600" y="4678822"/>
            <a:ext cx="1368000" cy="53017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700" dirty="0">
                <a:solidFill>
                  <a:schemeClr val="bg1"/>
                </a:solidFill>
                <a:latin typeface="Roboto Bk" pitchFamily="2" charset="0"/>
                <a:ea typeface="Roboto Bk" pitchFamily="2" charset="0"/>
              </a:rPr>
              <a:t>En 1 an des demandes d’emploi dans le secteur de la Construction (au 2</a:t>
            </a:r>
            <a:r>
              <a:rPr lang="fr-FR" sz="700" baseline="30000" dirty="0">
                <a:solidFill>
                  <a:schemeClr val="bg1"/>
                </a:solidFill>
                <a:latin typeface="Roboto Bk" pitchFamily="2" charset="0"/>
                <a:ea typeface="Roboto Bk" pitchFamily="2" charset="0"/>
              </a:rPr>
              <a:t>nd</a:t>
            </a:r>
            <a:r>
              <a:rPr lang="fr-FR" sz="700" dirty="0">
                <a:solidFill>
                  <a:schemeClr val="bg1"/>
                </a:solidFill>
                <a:latin typeface="Roboto Bk" pitchFamily="2" charset="0"/>
                <a:ea typeface="Roboto Bk" pitchFamily="2" charset="0"/>
              </a:rPr>
              <a:t> trimestre 2021)</a:t>
            </a:r>
          </a:p>
        </p:txBody>
      </p:sp>
      <p:sp>
        <p:nvSpPr>
          <p:cNvPr id="33" name="ZoneTexte 32">
            <a:extLst>
              <a:ext uri="{FF2B5EF4-FFF2-40B4-BE49-F238E27FC236}">
                <a16:creationId xmlns:a16="http://schemas.microsoft.com/office/drawing/2014/main" id="{AB4C3DAA-1E92-420E-AA75-50637164A034}"/>
              </a:ext>
            </a:extLst>
          </p:cNvPr>
          <p:cNvSpPr txBox="1"/>
          <p:nvPr/>
        </p:nvSpPr>
        <p:spPr>
          <a:xfrm>
            <a:off x="204159" y="3898797"/>
            <a:ext cx="4161098" cy="276999"/>
          </a:xfrm>
          <a:prstGeom prst="rect">
            <a:avLst/>
          </a:prstGeom>
          <a:noFill/>
        </p:spPr>
        <p:txBody>
          <a:bodyPr wrap="square">
            <a:spAutoFit/>
          </a:bodyPr>
          <a:lstStyle/>
          <a:p>
            <a:r>
              <a:rPr lang="fr-FR" sz="1200" dirty="0">
                <a:solidFill>
                  <a:schemeClr val="accent5">
                    <a:lumMod val="50000"/>
                  </a:schemeClr>
                </a:solidFill>
                <a:latin typeface="Roboto Bk" pitchFamily="2" charset="0"/>
                <a:ea typeface="Roboto Bk" pitchFamily="2" charset="0"/>
              </a:rPr>
              <a:t>Les tendances clefs …</a:t>
            </a:r>
          </a:p>
        </p:txBody>
      </p:sp>
      <p:sp>
        <p:nvSpPr>
          <p:cNvPr id="38" name="ZoneTexte 37">
            <a:extLst>
              <a:ext uri="{FF2B5EF4-FFF2-40B4-BE49-F238E27FC236}">
                <a16:creationId xmlns:a16="http://schemas.microsoft.com/office/drawing/2014/main" id="{F922D769-A8BD-420C-8CB8-7023D5BA0FE3}"/>
              </a:ext>
            </a:extLst>
          </p:cNvPr>
          <p:cNvSpPr txBox="1"/>
          <p:nvPr/>
        </p:nvSpPr>
        <p:spPr>
          <a:xfrm>
            <a:off x="252000" y="6048000"/>
            <a:ext cx="6852343" cy="2923877"/>
          </a:xfrm>
          <a:prstGeom prst="rect">
            <a:avLst/>
          </a:prstGeom>
          <a:noFill/>
          <a:ln>
            <a:solidFill>
              <a:schemeClr val="bg1">
                <a:lumMod val="75000"/>
              </a:schemeClr>
            </a:solidFill>
            <a:prstDash val="sysDash"/>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sz="1100" dirty="0">
                <a:solidFill>
                  <a:srgbClr val="A5A5A5">
                    <a:lumMod val="50000"/>
                  </a:srgbClr>
                </a:solidFill>
                <a:latin typeface="Roboto" pitchFamily="2" charset="0"/>
                <a:ea typeface="Roboto" pitchFamily="2" charset="0"/>
              </a:rPr>
              <a:t>En juin 2021, sur un cumul de 12 mois, l</a:t>
            </a:r>
            <a:r>
              <a:rPr kumimoji="0" lang="fr-FR" sz="1100" i="0" u="none" strike="noStrike" kern="1200" cap="none" spc="0" normalizeH="0" baseline="0" noProof="0" dirty="0">
                <a:ln>
                  <a:noFill/>
                </a:ln>
                <a:solidFill>
                  <a:srgbClr val="A5A5A5">
                    <a:lumMod val="50000"/>
                  </a:srgbClr>
                </a:solidFill>
                <a:effectLst/>
                <a:uLnTx/>
                <a:uFillTx/>
                <a:latin typeface="Roboto" pitchFamily="2" charset="0"/>
                <a:ea typeface="Roboto" pitchFamily="2" charset="0"/>
                <a:cs typeface="+mn-cs"/>
              </a:rPr>
              <a:t>es constructions de logements neufs sont en diminution (-15,7%) par rapport à la période précédente. Cette tendance baissière concerne davantage les logements collectifs (-24,8%). A l’inverse, les constructions de locaux sont nettement plus importantes (+59%) et représentent presque 56 milliers de m2. </a:t>
            </a:r>
            <a:r>
              <a:rPr lang="fr-FR" sz="1100" dirty="0">
                <a:solidFill>
                  <a:srgbClr val="A5A5A5">
                    <a:lumMod val="50000"/>
                  </a:srgbClr>
                </a:solidFill>
                <a:latin typeface="Roboto" pitchFamily="2" charset="0"/>
                <a:ea typeface="Roboto" pitchFamily="2" charset="0"/>
              </a:rPr>
              <a:t>Il s’agit principalement de commerces, de bureaux et de d’entrepôts.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100" i="0" u="none" strike="noStrike" kern="1200" cap="none" spc="0" normalizeH="0" baseline="0" noProof="0" dirty="0">
              <a:ln>
                <a:noFill/>
              </a:ln>
              <a:solidFill>
                <a:srgbClr val="A5A5A5">
                  <a:lumMod val="50000"/>
                </a:srgbClr>
              </a:solidFill>
              <a:effectLst/>
              <a:uLnTx/>
              <a:uFillTx/>
              <a:latin typeface="Roboto" pitchFamily="2" charset="0"/>
              <a:ea typeface="Roboto" pitchFamily="2"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100" dirty="0">
                <a:solidFill>
                  <a:srgbClr val="A5A5A5">
                    <a:lumMod val="50000"/>
                  </a:srgbClr>
                </a:solidFill>
                <a:latin typeface="Roboto" pitchFamily="2" charset="0"/>
                <a:ea typeface="Roboto" pitchFamily="2" charset="0"/>
              </a:rPr>
              <a:t>Les autorisations de construction de logements neufs sont en hausse (+20,3%), cette augmentation concerne surtout les logements individuels. En revanche, les autorisations accordées à la construction de locaux sont moindres (-14,3%).</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100" dirty="0">
              <a:solidFill>
                <a:srgbClr val="A5A5A5">
                  <a:lumMod val="50000"/>
                </a:srgbClr>
              </a:solidFill>
              <a:latin typeface="Roboto" pitchFamily="2" charset="0"/>
              <a:ea typeface="Roboto"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100" dirty="0">
                <a:solidFill>
                  <a:srgbClr val="A5A5A5">
                    <a:lumMod val="50000"/>
                  </a:srgbClr>
                </a:solidFill>
                <a:latin typeface="Roboto" pitchFamily="2" charset="0"/>
                <a:ea typeface="Roboto" pitchFamily="2" charset="0"/>
              </a:rPr>
              <a:t>De juillet 2020 à juin 2021, 158 400 tonnes de ciment ont été vendues, soit +15,5% par rapport à la période précédente. Toutefois, cela reste en deçà des 160 200 tonnes vendues entre juillet 2016 et juin 2017.</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fr-FR" sz="1100" dirty="0">
              <a:solidFill>
                <a:srgbClr val="A5A5A5">
                  <a:lumMod val="50000"/>
                </a:srgbClr>
              </a:solidFill>
              <a:latin typeface="Roboto" pitchFamily="2" charset="0"/>
              <a:ea typeface="Roboto" pitchFamily="2"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fr-FR" sz="1100" dirty="0">
                <a:solidFill>
                  <a:srgbClr val="A5A5A5">
                    <a:lumMod val="50000"/>
                  </a:srgbClr>
                </a:solidFill>
                <a:latin typeface="Roboto" pitchFamily="2" charset="0"/>
                <a:ea typeface="Roboto" pitchFamily="2" charset="0"/>
              </a:rPr>
              <a:t>L’emploi salarié augmente de 7,3 % en un an : au 1</a:t>
            </a:r>
            <a:r>
              <a:rPr lang="fr-FR" sz="1100" baseline="30000" dirty="0">
                <a:solidFill>
                  <a:srgbClr val="A5A5A5">
                    <a:lumMod val="50000"/>
                  </a:srgbClr>
                </a:solidFill>
                <a:latin typeface="Roboto" pitchFamily="2" charset="0"/>
                <a:ea typeface="Roboto" pitchFamily="2" charset="0"/>
              </a:rPr>
              <a:t>er</a:t>
            </a:r>
            <a:r>
              <a:rPr lang="fr-FR" sz="1100" dirty="0">
                <a:solidFill>
                  <a:srgbClr val="A5A5A5">
                    <a:lumMod val="50000"/>
                  </a:srgbClr>
                </a:solidFill>
                <a:latin typeface="Roboto" pitchFamily="2" charset="0"/>
                <a:ea typeface="Roboto" pitchFamily="2" charset="0"/>
              </a:rPr>
              <a:t> trimestre 2021, 6143 postes sont dénombrés dans le secteur de la Construction. Le recours aux intérimaires est en légère hausse (+2,5%), tandis que le nombre de demandeurs d’emplois dans le BTP est en baisse et s’établit à 3107 demandeurs au 2</a:t>
            </a:r>
            <a:r>
              <a:rPr lang="fr-FR" sz="1100" baseline="30000" dirty="0">
                <a:solidFill>
                  <a:srgbClr val="A5A5A5">
                    <a:lumMod val="50000"/>
                  </a:srgbClr>
                </a:solidFill>
                <a:latin typeface="Roboto" pitchFamily="2" charset="0"/>
                <a:ea typeface="Roboto" pitchFamily="2" charset="0"/>
              </a:rPr>
              <a:t>ème</a:t>
            </a:r>
            <a:r>
              <a:rPr lang="fr-FR" sz="1100" dirty="0">
                <a:solidFill>
                  <a:srgbClr val="A5A5A5">
                    <a:lumMod val="50000"/>
                  </a:srgbClr>
                </a:solidFill>
                <a:latin typeface="Roboto" pitchFamily="2" charset="0"/>
                <a:ea typeface="Roboto" pitchFamily="2" charset="0"/>
              </a:rPr>
              <a:t> trimestre 2021, ceci s’expliquant en partie par une désaffection pour les métiers relevant du BTP.</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800" i="0" u="none" strike="noStrike" kern="1200" cap="none" spc="0" normalizeH="0" baseline="0" noProof="0" dirty="0">
              <a:ln>
                <a:noFill/>
              </a:ln>
              <a:solidFill>
                <a:srgbClr val="A5A5A5">
                  <a:lumMod val="50000"/>
                </a:srgbClr>
              </a:solidFill>
              <a:effectLst/>
              <a:uLnTx/>
              <a:uFillTx/>
              <a:latin typeface="Roboto" pitchFamily="2" charset="0"/>
              <a:ea typeface="Roboto" pitchFamily="2" charset="0"/>
              <a:cs typeface="+mn-cs"/>
            </a:endParaRPr>
          </a:p>
        </p:txBody>
      </p:sp>
    </p:spTree>
    <p:extLst>
      <p:ext uri="{BB962C8B-B14F-4D97-AF65-F5344CB8AC3E}">
        <p14:creationId xmlns:p14="http://schemas.microsoft.com/office/powerpoint/2010/main" val="1879144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3E1F52B9-573C-4986-90D8-9F23728DD160}"/>
              </a:ext>
            </a:extLst>
          </p:cNvPr>
          <p:cNvSpPr txBox="1"/>
          <p:nvPr/>
        </p:nvSpPr>
        <p:spPr>
          <a:xfrm>
            <a:off x="261257" y="831865"/>
            <a:ext cx="6840000" cy="288147"/>
          </a:xfrm>
          <a:prstGeom prst="rect">
            <a:avLst/>
          </a:prstGeom>
          <a:noFill/>
        </p:spPr>
        <p:txBody>
          <a:bodyPr wrap="square" lIns="36000" tIns="36000" rIns="36000" bIns="36000" rtlCol="0">
            <a:spAutoFit/>
          </a:bodyPr>
          <a:lstStyle/>
          <a:p>
            <a:r>
              <a:rPr lang="fr-FR" sz="1400" b="1" dirty="0">
                <a:latin typeface="Roboto Lt" pitchFamily="2" charset="0"/>
                <a:ea typeface="Roboto Lt" pitchFamily="2" charset="0"/>
              </a:rPr>
              <a:t>CONJONCTURE DE LA CONSTRUCTION</a:t>
            </a:r>
            <a:r>
              <a:rPr lang="fr-FR" sz="1400" b="1" dirty="0">
                <a:latin typeface="Century Gothic" panose="020B0502020202020204" pitchFamily="34" charset="0"/>
                <a:ea typeface="Roboto Lt" pitchFamily="2" charset="0"/>
              </a:rPr>
              <a:t>│ </a:t>
            </a:r>
            <a:r>
              <a:rPr lang="fr-FR" sz="1400" dirty="0">
                <a:latin typeface="Roboto Lt" pitchFamily="2" charset="0"/>
                <a:ea typeface="Roboto Lt" pitchFamily="2" charset="0"/>
              </a:rPr>
              <a:t>VUE D’ENSEMBLE</a:t>
            </a:r>
          </a:p>
        </p:txBody>
      </p:sp>
      <p:graphicFrame>
        <p:nvGraphicFramePr>
          <p:cNvPr id="15" name="Objet 14">
            <a:extLst>
              <a:ext uri="{FF2B5EF4-FFF2-40B4-BE49-F238E27FC236}">
                <a16:creationId xmlns:a16="http://schemas.microsoft.com/office/drawing/2014/main" id="{69E2BBBE-6481-4131-B5E6-69CC8879ED4B}"/>
              </a:ext>
            </a:extLst>
          </p:cNvPr>
          <p:cNvGraphicFramePr>
            <a:graphicFrameLocks noChangeAspect="1"/>
          </p:cNvGraphicFramePr>
          <p:nvPr>
            <p:extLst>
              <p:ext uri="{D42A27DB-BD31-4B8C-83A1-F6EECF244321}">
                <p14:modId xmlns:p14="http://schemas.microsoft.com/office/powerpoint/2010/main" val="1224983615"/>
              </p:ext>
            </p:extLst>
          </p:nvPr>
        </p:nvGraphicFramePr>
        <p:xfrm>
          <a:off x="411163" y="9958388"/>
          <a:ext cx="6124575" cy="200025"/>
        </p:xfrm>
        <a:graphic>
          <a:graphicData uri="http://schemas.openxmlformats.org/presentationml/2006/ole">
            <mc:AlternateContent xmlns:mc="http://schemas.openxmlformats.org/markup-compatibility/2006">
              <mc:Choice xmlns:v="urn:schemas-microsoft-com:vml" Requires="v">
                <p:oleObj spid="_x0000_s5130" name="Worksheet" r:id="rId3" imgW="6124432" imgH="200025" progId="Excel.Sheet.12">
                  <p:link updateAutomatic="1"/>
                </p:oleObj>
              </mc:Choice>
              <mc:Fallback>
                <p:oleObj name="Worksheet" r:id="rId3" imgW="6124432" imgH="200025" progId="Excel.Sheet.12">
                  <p:link updateAutomatic="1"/>
                  <p:pic>
                    <p:nvPicPr>
                      <p:cNvPr id="4" name="Objet 3"/>
                      <p:cNvPicPr/>
                      <p:nvPr/>
                    </p:nvPicPr>
                    <p:blipFill>
                      <a:blip r:embed="rId4"/>
                      <a:stretch>
                        <a:fillRect/>
                      </a:stretch>
                    </p:blipFill>
                    <p:spPr>
                      <a:xfrm>
                        <a:off x="411163" y="9958388"/>
                        <a:ext cx="6124575" cy="200025"/>
                      </a:xfrm>
                      <a:prstGeom prst="rect">
                        <a:avLst/>
                      </a:prstGeom>
                    </p:spPr>
                  </p:pic>
                </p:oleObj>
              </mc:Fallback>
            </mc:AlternateContent>
          </a:graphicData>
        </a:graphic>
      </p:graphicFrame>
      <p:graphicFrame>
        <p:nvGraphicFramePr>
          <p:cNvPr id="16" name="Objet 15">
            <a:extLst>
              <a:ext uri="{FF2B5EF4-FFF2-40B4-BE49-F238E27FC236}">
                <a16:creationId xmlns:a16="http://schemas.microsoft.com/office/drawing/2014/main" id="{EC2B227E-D1B2-40AC-ADA3-31667C76EA72}"/>
              </a:ext>
            </a:extLst>
          </p:cNvPr>
          <p:cNvGraphicFramePr>
            <a:graphicFrameLocks noChangeAspect="1"/>
          </p:cNvGraphicFramePr>
          <p:nvPr>
            <p:extLst>
              <p:ext uri="{D42A27DB-BD31-4B8C-83A1-F6EECF244321}">
                <p14:modId xmlns:p14="http://schemas.microsoft.com/office/powerpoint/2010/main" val="1308758257"/>
              </p:ext>
            </p:extLst>
          </p:nvPr>
        </p:nvGraphicFramePr>
        <p:xfrm>
          <a:off x="1408113" y="252413"/>
          <a:ext cx="6124575" cy="342900"/>
        </p:xfrm>
        <a:graphic>
          <a:graphicData uri="http://schemas.openxmlformats.org/presentationml/2006/ole">
            <mc:AlternateContent xmlns:mc="http://schemas.openxmlformats.org/markup-compatibility/2006">
              <mc:Choice xmlns:v="urn:schemas-microsoft-com:vml" Requires="v">
                <p:oleObj spid="_x0000_s5131" name="Worksheet" r:id="rId5" imgW="6124432" imgH="343043" progId="Excel.Sheet.12">
                  <p:link updateAutomatic="1"/>
                </p:oleObj>
              </mc:Choice>
              <mc:Fallback>
                <p:oleObj name="Worksheet" r:id="rId5" imgW="6124432" imgH="343043" progId="Excel.Sheet.12">
                  <p:link updateAutomatic="1"/>
                  <p:pic>
                    <p:nvPicPr>
                      <p:cNvPr id="27" name="Objet 26"/>
                      <p:cNvPicPr/>
                      <p:nvPr/>
                    </p:nvPicPr>
                    <p:blipFill>
                      <a:blip r:embed="rId6"/>
                      <a:stretch>
                        <a:fillRect/>
                      </a:stretch>
                    </p:blipFill>
                    <p:spPr>
                      <a:xfrm>
                        <a:off x="1408113" y="252413"/>
                        <a:ext cx="6124575" cy="342900"/>
                      </a:xfrm>
                      <a:prstGeom prst="rect">
                        <a:avLst/>
                      </a:prstGeom>
                    </p:spPr>
                  </p:pic>
                </p:oleObj>
              </mc:Fallback>
            </mc:AlternateContent>
          </a:graphicData>
        </a:graphic>
      </p:graphicFrame>
      <p:graphicFrame>
        <p:nvGraphicFramePr>
          <p:cNvPr id="3" name="Tableau 2">
            <a:extLst>
              <a:ext uri="{FF2B5EF4-FFF2-40B4-BE49-F238E27FC236}">
                <a16:creationId xmlns:a16="http://schemas.microsoft.com/office/drawing/2014/main" id="{22D5EBFD-5B73-4440-836A-5E10A562605B}"/>
              </a:ext>
            </a:extLst>
          </p:cNvPr>
          <p:cNvGraphicFramePr>
            <a:graphicFrameLocks noGrp="1"/>
          </p:cNvGraphicFramePr>
          <p:nvPr>
            <p:extLst>
              <p:ext uri="{D42A27DB-BD31-4B8C-83A1-F6EECF244321}">
                <p14:modId xmlns:p14="http://schemas.microsoft.com/office/powerpoint/2010/main" val="3415201959"/>
              </p:ext>
            </p:extLst>
          </p:nvPr>
        </p:nvGraphicFramePr>
        <p:xfrm>
          <a:off x="519113" y="1438508"/>
          <a:ext cx="6521450" cy="8106931"/>
        </p:xfrm>
        <a:graphic>
          <a:graphicData uri="http://schemas.openxmlformats.org/drawingml/2006/table">
            <a:tbl>
              <a:tblPr/>
              <a:tblGrid>
                <a:gridCol w="1567989">
                  <a:extLst>
                    <a:ext uri="{9D8B030D-6E8A-4147-A177-3AD203B41FA5}">
                      <a16:colId xmlns:a16="http://schemas.microsoft.com/office/drawing/2014/main" val="3512428870"/>
                    </a:ext>
                  </a:extLst>
                </a:gridCol>
                <a:gridCol w="301470">
                  <a:extLst>
                    <a:ext uri="{9D8B030D-6E8A-4147-A177-3AD203B41FA5}">
                      <a16:colId xmlns:a16="http://schemas.microsoft.com/office/drawing/2014/main" val="1577814819"/>
                    </a:ext>
                  </a:extLst>
                </a:gridCol>
                <a:gridCol w="83164">
                  <a:extLst>
                    <a:ext uri="{9D8B030D-6E8A-4147-A177-3AD203B41FA5}">
                      <a16:colId xmlns:a16="http://schemas.microsoft.com/office/drawing/2014/main" val="2776102674"/>
                    </a:ext>
                  </a:extLst>
                </a:gridCol>
                <a:gridCol w="519776">
                  <a:extLst>
                    <a:ext uri="{9D8B030D-6E8A-4147-A177-3AD203B41FA5}">
                      <a16:colId xmlns:a16="http://schemas.microsoft.com/office/drawing/2014/main" val="3097975086"/>
                    </a:ext>
                  </a:extLst>
                </a:gridCol>
                <a:gridCol w="363843">
                  <a:extLst>
                    <a:ext uri="{9D8B030D-6E8A-4147-A177-3AD203B41FA5}">
                      <a16:colId xmlns:a16="http://schemas.microsoft.com/office/drawing/2014/main" val="1574363571"/>
                    </a:ext>
                  </a:extLst>
                </a:gridCol>
                <a:gridCol w="93559">
                  <a:extLst>
                    <a:ext uri="{9D8B030D-6E8A-4147-A177-3AD203B41FA5}">
                      <a16:colId xmlns:a16="http://schemas.microsoft.com/office/drawing/2014/main" val="2398689684"/>
                    </a:ext>
                  </a:extLst>
                </a:gridCol>
                <a:gridCol w="537101">
                  <a:extLst>
                    <a:ext uri="{9D8B030D-6E8A-4147-A177-3AD203B41FA5}">
                      <a16:colId xmlns:a16="http://schemas.microsoft.com/office/drawing/2014/main" val="2436324419"/>
                    </a:ext>
                  </a:extLst>
                </a:gridCol>
                <a:gridCol w="317063">
                  <a:extLst>
                    <a:ext uri="{9D8B030D-6E8A-4147-A177-3AD203B41FA5}">
                      <a16:colId xmlns:a16="http://schemas.microsoft.com/office/drawing/2014/main" val="3869567003"/>
                    </a:ext>
                  </a:extLst>
                </a:gridCol>
                <a:gridCol w="98757">
                  <a:extLst>
                    <a:ext uri="{9D8B030D-6E8A-4147-A177-3AD203B41FA5}">
                      <a16:colId xmlns:a16="http://schemas.microsoft.com/office/drawing/2014/main" val="3228652270"/>
                    </a:ext>
                  </a:extLst>
                </a:gridCol>
                <a:gridCol w="519776">
                  <a:extLst>
                    <a:ext uri="{9D8B030D-6E8A-4147-A177-3AD203B41FA5}">
                      <a16:colId xmlns:a16="http://schemas.microsoft.com/office/drawing/2014/main" val="3551312514"/>
                    </a:ext>
                  </a:extLst>
                </a:gridCol>
                <a:gridCol w="348250">
                  <a:extLst>
                    <a:ext uri="{9D8B030D-6E8A-4147-A177-3AD203B41FA5}">
                      <a16:colId xmlns:a16="http://schemas.microsoft.com/office/drawing/2014/main" val="506240844"/>
                    </a:ext>
                  </a:extLst>
                </a:gridCol>
                <a:gridCol w="119548">
                  <a:extLst>
                    <a:ext uri="{9D8B030D-6E8A-4147-A177-3AD203B41FA5}">
                      <a16:colId xmlns:a16="http://schemas.microsoft.com/office/drawing/2014/main" val="3639627867"/>
                    </a:ext>
                  </a:extLst>
                </a:gridCol>
                <a:gridCol w="580416">
                  <a:extLst>
                    <a:ext uri="{9D8B030D-6E8A-4147-A177-3AD203B41FA5}">
                      <a16:colId xmlns:a16="http://schemas.microsoft.com/office/drawing/2014/main" val="660551194"/>
                    </a:ext>
                  </a:extLst>
                </a:gridCol>
                <a:gridCol w="410623">
                  <a:extLst>
                    <a:ext uri="{9D8B030D-6E8A-4147-A177-3AD203B41FA5}">
                      <a16:colId xmlns:a16="http://schemas.microsoft.com/office/drawing/2014/main" val="420043293"/>
                    </a:ext>
                  </a:extLst>
                </a:gridCol>
                <a:gridCol w="155933">
                  <a:extLst>
                    <a:ext uri="{9D8B030D-6E8A-4147-A177-3AD203B41FA5}">
                      <a16:colId xmlns:a16="http://schemas.microsoft.com/office/drawing/2014/main" val="1699164405"/>
                    </a:ext>
                  </a:extLst>
                </a:gridCol>
                <a:gridCol w="504182">
                  <a:extLst>
                    <a:ext uri="{9D8B030D-6E8A-4147-A177-3AD203B41FA5}">
                      <a16:colId xmlns:a16="http://schemas.microsoft.com/office/drawing/2014/main" val="862137235"/>
                    </a:ext>
                  </a:extLst>
                </a:gridCol>
              </a:tblGrid>
              <a:tr h="173603">
                <a:tc>
                  <a:txBody>
                    <a:bodyPr/>
                    <a:lstStyle/>
                    <a:p>
                      <a:pPr algn="l" fontAlgn="ctr"/>
                      <a:r>
                        <a:rPr lang="fr-MQ" sz="5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rowSpan="2" gridSpan="3">
                  <a:txBody>
                    <a:bodyPr/>
                    <a:lstStyle/>
                    <a:p>
                      <a:pPr algn="ctr" fontAlgn="ctr"/>
                      <a:r>
                        <a:rPr lang="fr-029" sz="700" b="1" i="0" u="none" strike="noStrike">
                          <a:solidFill>
                            <a:srgbClr val="000000"/>
                          </a:solidFill>
                          <a:effectLst/>
                          <a:latin typeface="Roboto" panose="02000000000000000000" pitchFamily="2" charset="0"/>
                        </a:rPr>
                        <a:t>Martinique</a:t>
                      </a:r>
                    </a:p>
                  </a:txBody>
                  <a:tcPr marL="4697" marR="4697" marT="4697" marB="0" anchor="ctr">
                    <a:lnL>
                      <a:noFill/>
                    </a:lnL>
                    <a:lnR>
                      <a:noFill/>
                    </a:lnR>
                    <a:lnT>
                      <a:noFill/>
                    </a:lnT>
                    <a:lnB>
                      <a:noFill/>
                    </a:lnB>
                    <a:solidFill>
                      <a:srgbClr val="FFFFFF"/>
                    </a:solidFill>
                  </a:tcPr>
                </a:tc>
                <a:tc rowSpan="2" hMerge="1">
                  <a:txBody>
                    <a:bodyPr/>
                    <a:lstStyle/>
                    <a:p>
                      <a:endParaRPr lang="fr-MQ"/>
                    </a:p>
                  </a:txBody>
                  <a:tcPr/>
                </a:tc>
                <a:tc rowSpan="2" hMerge="1">
                  <a:txBody>
                    <a:bodyPr/>
                    <a:lstStyle/>
                    <a:p>
                      <a:endParaRPr lang="fr-MQ"/>
                    </a:p>
                  </a:txBody>
                  <a:tcPr/>
                </a:tc>
                <a:tc rowSpan="2" gridSpan="3">
                  <a:txBody>
                    <a:bodyPr/>
                    <a:lstStyle/>
                    <a:p>
                      <a:pPr algn="ctr" fontAlgn="ctr"/>
                      <a:r>
                        <a:rPr lang="fr-029" sz="700" b="1" i="0" u="none" strike="noStrike">
                          <a:solidFill>
                            <a:srgbClr val="000000"/>
                          </a:solidFill>
                          <a:effectLst/>
                          <a:latin typeface="Roboto" panose="02000000000000000000" pitchFamily="2" charset="0"/>
                        </a:rPr>
                        <a:t>Guadeloupe</a:t>
                      </a:r>
                    </a:p>
                  </a:txBody>
                  <a:tcPr marL="4697" marR="4697" marT="4697" marB="0" anchor="ctr">
                    <a:lnL>
                      <a:noFill/>
                    </a:lnL>
                    <a:lnR>
                      <a:noFill/>
                    </a:lnR>
                    <a:lnT>
                      <a:noFill/>
                    </a:lnT>
                    <a:lnB>
                      <a:noFill/>
                    </a:lnB>
                    <a:solidFill>
                      <a:srgbClr val="FFFFFF"/>
                    </a:solidFill>
                  </a:tcPr>
                </a:tc>
                <a:tc rowSpan="2" hMerge="1">
                  <a:txBody>
                    <a:bodyPr/>
                    <a:lstStyle/>
                    <a:p>
                      <a:endParaRPr lang="fr-MQ"/>
                    </a:p>
                  </a:txBody>
                  <a:tcPr/>
                </a:tc>
                <a:tc rowSpan="2" hMerge="1">
                  <a:txBody>
                    <a:bodyPr/>
                    <a:lstStyle/>
                    <a:p>
                      <a:endParaRPr lang="fr-MQ"/>
                    </a:p>
                  </a:txBody>
                  <a:tcPr/>
                </a:tc>
                <a:tc rowSpan="2" gridSpan="3">
                  <a:txBody>
                    <a:bodyPr/>
                    <a:lstStyle/>
                    <a:p>
                      <a:pPr algn="ctr" fontAlgn="ctr"/>
                      <a:r>
                        <a:rPr lang="fr-029" sz="700" b="1" i="0" u="none" strike="noStrike">
                          <a:solidFill>
                            <a:srgbClr val="000000"/>
                          </a:solidFill>
                          <a:effectLst/>
                          <a:latin typeface="Roboto" panose="02000000000000000000" pitchFamily="2" charset="0"/>
                        </a:rPr>
                        <a:t>Guyane</a:t>
                      </a:r>
                    </a:p>
                  </a:txBody>
                  <a:tcPr marL="4697" marR="4697" marT="4697" marB="0" anchor="ctr">
                    <a:lnL>
                      <a:noFill/>
                    </a:lnL>
                    <a:lnR>
                      <a:noFill/>
                    </a:lnR>
                    <a:lnT>
                      <a:noFill/>
                    </a:lnT>
                    <a:lnB>
                      <a:noFill/>
                    </a:lnB>
                    <a:solidFill>
                      <a:srgbClr val="FFFFFF"/>
                    </a:solidFill>
                  </a:tcPr>
                </a:tc>
                <a:tc rowSpan="2" hMerge="1">
                  <a:txBody>
                    <a:bodyPr/>
                    <a:lstStyle/>
                    <a:p>
                      <a:endParaRPr lang="fr-MQ"/>
                    </a:p>
                  </a:txBody>
                  <a:tcPr/>
                </a:tc>
                <a:tc rowSpan="2" hMerge="1">
                  <a:txBody>
                    <a:bodyPr/>
                    <a:lstStyle/>
                    <a:p>
                      <a:endParaRPr lang="fr-MQ"/>
                    </a:p>
                  </a:txBody>
                  <a:tcPr/>
                </a:tc>
                <a:tc rowSpan="2" gridSpan="3">
                  <a:txBody>
                    <a:bodyPr/>
                    <a:lstStyle/>
                    <a:p>
                      <a:pPr algn="ctr" fontAlgn="ctr"/>
                      <a:r>
                        <a:rPr lang="fr-029" sz="700" b="1" i="0" u="none" strike="noStrike">
                          <a:solidFill>
                            <a:srgbClr val="000000"/>
                          </a:solidFill>
                          <a:effectLst/>
                          <a:latin typeface="Roboto" panose="02000000000000000000" pitchFamily="2" charset="0"/>
                        </a:rPr>
                        <a:t>La Réunion</a:t>
                      </a:r>
                    </a:p>
                  </a:txBody>
                  <a:tcPr marL="4697" marR="4697" marT="4697" marB="0" anchor="ctr">
                    <a:lnL>
                      <a:noFill/>
                    </a:lnL>
                    <a:lnR>
                      <a:noFill/>
                    </a:lnR>
                    <a:lnT>
                      <a:noFill/>
                    </a:lnT>
                    <a:lnB>
                      <a:noFill/>
                    </a:lnB>
                    <a:solidFill>
                      <a:srgbClr val="FFFFFF"/>
                    </a:solidFill>
                  </a:tcPr>
                </a:tc>
                <a:tc rowSpan="2" hMerge="1">
                  <a:txBody>
                    <a:bodyPr/>
                    <a:lstStyle/>
                    <a:p>
                      <a:endParaRPr lang="fr-MQ"/>
                    </a:p>
                  </a:txBody>
                  <a:tcPr/>
                </a:tc>
                <a:tc rowSpan="2" hMerge="1">
                  <a:txBody>
                    <a:bodyPr/>
                    <a:lstStyle/>
                    <a:p>
                      <a:endParaRPr lang="fr-MQ"/>
                    </a:p>
                  </a:txBody>
                  <a:tcPr/>
                </a:tc>
                <a:tc rowSpan="2" gridSpan="3">
                  <a:txBody>
                    <a:bodyPr/>
                    <a:lstStyle/>
                    <a:p>
                      <a:pPr algn="ctr" fontAlgn="ctr"/>
                      <a:r>
                        <a:rPr lang="fr-029" sz="700" b="1" i="0" u="none" strike="noStrike">
                          <a:solidFill>
                            <a:srgbClr val="000000"/>
                          </a:solidFill>
                          <a:effectLst/>
                          <a:latin typeface="Roboto" panose="02000000000000000000" pitchFamily="2" charset="0"/>
                        </a:rPr>
                        <a:t>France entière</a:t>
                      </a:r>
                    </a:p>
                  </a:txBody>
                  <a:tcPr marL="4697" marR="4697" marT="4697" marB="0" anchor="ctr">
                    <a:lnL>
                      <a:noFill/>
                    </a:lnL>
                    <a:lnR>
                      <a:noFill/>
                    </a:lnR>
                    <a:lnT>
                      <a:noFill/>
                    </a:lnT>
                    <a:lnB>
                      <a:noFill/>
                    </a:lnB>
                    <a:solidFill>
                      <a:srgbClr val="FFFFFF"/>
                    </a:solidFill>
                  </a:tcPr>
                </a:tc>
                <a:tc rowSpan="2" hMerge="1">
                  <a:txBody>
                    <a:bodyPr/>
                    <a:lstStyle/>
                    <a:p>
                      <a:endParaRPr lang="fr-MQ"/>
                    </a:p>
                  </a:txBody>
                  <a:tcPr/>
                </a:tc>
                <a:tc rowSpan="2" hMerge="1">
                  <a:txBody>
                    <a:bodyPr/>
                    <a:lstStyle/>
                    <a:p>
                      <a:endParaRPr lang="fr-MQ"/>
                    </a:p>
                  </a:txBody>
                  <a:tcPr/>
                </a:tc>
                <a:extLst>
                  <a:ext uri="{0D108BD9-81ED-4DB2-BD59-A6C34878D82A}">
                    <a16:rowId xmlns:a16="http://schemas.microsoft.com/office/drawing/2014/main" val="1347277775"/>
                  </a:ext>
                </a:extLst>
              </a:tr>
              <a:tr h="173603">
                <a:tc>
                  <a:txBody>
                    <a:bodyPr/>
                    <a:lstStyle/>
                    <a:p>
                      <a:pPr algn="l" fontAlgn="ctr"/>
                      <a:r>
                        <a:rPr lang="fr-MQ" sz="5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gridSpan="3" vMerge="1">
                  <a:txBody>
                    <a:bodyPr/>
                    <a:lstStyle/>
                    <a:p>
                      <a:endParaRPr lang="fr-MQ"/>
                    </a:p>
                  </a:txBody>
                  <a:tcPr/>
                </a:tc>
                <a:tc hMerge="1" vMerge="1">
                  <a:txBody>
                    <a:bodyPr/>
                    <a:lstStyle/>
                    <a:p>
                      <a:endParaRPr lang="fr-MQ"/>
                    </a:p>
                  </a:txBody>
                  <a:tcPr/>
                </a:tc>
                <a:tc hMerge="1" vMerge="1">
                  <a:txBody>
                    <a:bodyPr/>
                    <a:lstStyle/>
                    <a:p>
                      <a:endParaRPr lang="fr-MQ"/>
                    </a:p>
                  </a:txBody>
                  <a:tcPr/>
                </a:tc>
                <a:tc gridSpan="3" vMerge="1">
                  <a:txBody>
                    <a:bodyPr/>
                    <a:lstStyle/>
                    <a:p>
                      <a:endParaRPr lang="fr-MQ"/>
                    </a:p>
                  </a:txBody>
                  <a:tcPr/>
                </a:tc>
                <a:tc hMerge="1" vMerge="1">
                  <a:txBody>
                    <a:bodyPr/>
                    <a:lstStyle/>
                    <a:p>
                      <a:endParaRPr lang="fr-MQ"/>
                    </a:p>
                  </a:txBody>
                  <a:tcPr/>
                </a:tc>
                <a:tc hMerge="1" vMerge="1">
                  <a:txBody>
                    <a:bodyPr/>
                    <a:lstStyle/>
                    <a:p>
                      <a:endParaRPr lang="fr-MQ"/>
                    </a:p>
                  </a:txBody>
                  <a:tcPr/>
                </a:tc>
                <a:tc gridSpan="3" vMerge="1">
                  <a:txBody>
                    <a:bodyPr/>
                    <a:lstStyle/>
                    <a:p>
                      <a:endParaRPr lang="fr-MQ"/>
                    </a:p>
                  </a:txBody>
                  <a:tcPr/>
                </a:tc>
                <a:tc hMerge="1" vMerge="1">
                  <a:txBody>
                    <a:bodyPr/>
                    <a:lstStyle/>
                    <a:p>
                      <a:endParaRPr lang="fr-MQ"/>
                    </a:p>
                  </a:txBody>
                  <a:tcPr/>
                </a:tc>
                <a:tc hMerge="1" vMerge="1">
                  <a:txBody>
                    <a:bodyPr/>
                    <a:lstStyle/>
                    <a:p>
                      <a:endParaRPr lang="fr-MQ"/>
                    </a:p>
                  </a:txBody>
                  <a:tcPr/>
                </a:tc>
                <a:tc gridSpan="3" vMerge="1">
                  <a:txBody>
                    <a:bodyPr/>
                    <a:lstStyle/>
                    <a:p>
                      <a:endParaRPr lang="fr-MQ"/>
                    </a:p>
                  </a:txBody>
                  <a:tcPr/>
                </a:tc>
                <a:tc hMerge="1" vMerge="1">
                  <a:txBody>
                    <a:bodyPr/>
                    <a:lstStyle/>
                    <a:p>
                      <a:endParaRPr lang="fr-MQ"/>
                    </a:p>
                  </a:txBody>
                  <a:tcPr/>
                </a:tc>
                <a:tc hMerge="1" vMerge="1">
                  <a:txBody>
                    <a:bodyPr/>
                    <a:lstStyle/>
                    <a:p>
                      <a:endParaRPr lang="fr-MQ"/>
                    </a:p>
                  </a:txBody>
                  <a:tcPr/>
                </a:tc>
                <a:tc gridSpan="3" vMerge="1">
                  <a:txBody>
                    <a:bodyPr/>
                    <a:lstStyle/>
                    <a:p>
                      <a:endParaRPr lang="fr-MQ"/>
                    </a:p>
                  </a:txBody>
                  <a:tcPr/>
                </a:tc>
                <a:tc hMerge="1" vMerge="1">
                  <a:txBody>
                    <a:bodyPr/>
                    <a:lstStyle/>
                    <a:p>
                      <a:endParaRPr lang="fr-MQ"/>
                    </a:p>
                  </a:txBody>
                  <a:tcPr/>
                </a:tc>
                <a:tc hMerge="1" vMerge="1">
                  <a:txBody>
                    <a:bodyPr/>
                    <a:lstStyle/>
                    <a:p>
                      <a:endParaRPr lang="fr-MQ"/>
                    </a:p>
                  </a:txBody>
                  <a:tcPr/>
                </a:tc>
                <a:extLst>
                  <a:ext uri="{0D108BD9-81ED-4DB2-BD59-A6C34878D82A}">
                    <a16:rowId xmlns:a16="http://schemas.microsoft.com/office/drawing/2014/main" val="4102504675"/>
                  </a:ext>
                </a:extLst>
              </a:tr>
              <a:tr h="218446">
                <a:tc>
                  <a:txBody>
                    <a:bodyPr/>
                    <a:lstStyle/>
                    <a:p>
                      <a:pPr algn="l" fontAlgn="ctr"/>
                      <a:r>
                        <a:rPr lang="fr-029" sz="600" b="1" i="0" u="none" strike="noStrike">
                          <a:solidFill>
                            <a:srgbClr val="000000"/>
                          </a:solidFill>
                          <a:effectLst/>
                          <a:latin typeface="Roboto" panose="02000000000000000000" pitchFamily="2" charset="0"/>
                        </a:rPr>
                        <a:t>Bâtiment résidentiel - construction neuve</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D6DCE4"/>
                    </a:solidFill>
                  </a:tcPr>
                </a:tc>
                <a:tc>
                  <a:txBody>
                    <a:bodyPr/>
                    <a:lstStyle/>
                    <a:p>
                      <a:pPr algn="ctr" fontAlgn="ctr"/>
                      <a:r>
                        <a:rPr lang="fr-MQ" sz="7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tc>
                  <a:txBody>
                    <a:bodyPr/>
                    <a:lstStyle/>
                    <a:p>
                      <a:pPr algn="ctr" fontAlgn="ctr"/>
                      <a:r>
                        <a:rPr lang="fr-MQ" sz="9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tc>
                  <a:txBody>
                    <a:bodyPr/>
                    <a:lstStyle/>
                    <a:p>
                      <a:pPr algn="ctr" fontAlgn="ctr"/>
                      <a:r>
                        <a:rPr lang="fr-MQ" sz="4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tc>
                  <a:txBody>
                    <a:bodyPr/>
                    <a:lstStyle/>
                    <a:p>
                      <a:pPr algn="ctr" fontAlgn="ctr"/>
                      <a:r>
                        <a:rPr lang="fr-MQ" sz="7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tc>
                  <a:txBody>
                    <a:bodyPr/>
                    <a:lstStyle/>
                    <a:p>
                      <a:pPr algn="ctr" fontAlgn="ctr"/>
                      <a:r>
                        <a:rPr lang="fr-MQ" sz="9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tc>
                  <a:txBody>
                    <a:bodyPr/>
                    <a:lstStyle/>
                    <a:p>
                      <a:pPr algn="ctr" fontAlgn="ctr"/>
                      <a:r>
                        <a:rPr lang="fr-MQ" sz="4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tc>
                  <a:txBody>
                    <a:bodyPr/>
                    <a:lstStyle/>
                    <a:p>
                      <a:pPr algn="ctr" fontAlgn="ctr"/>
                      <a:r>
                        <a:rPr lang="fr-MQ" sz="7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tc>
                  <a:txBody>
                    <a:bodyPr/>
                    <a:lstStyle/>
                    <a:p>
                      <a:pPr algn="ctr" fontAlgn="ctr"/>
                      <a:r>
                        <a:rPr lang="fr-MQ" sz="9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tc>
                  <a:txBody>
                    <a:bodyPr/>
                    <a:lstStyle/>
                    <a:p>
                      <a:pPr algn="ctr" fontAlgn="ctr"/>
                      <a:r>
                        <a:rPr lang="fr-MQ" sz="4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tc>
                  <a:txBody>
                    <a:bodyPr/>
                    <a:lstStyle/>
                    <a:p>
                      <a:pPr algn="ctr" fontAlgn="ctr"/>
                      <a:r>
                        <a:rPr lang="fr-MQ" sz="7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tc>
                  <a:txBody>
                    <a:bodyPr/>
                    <a:lstStyle/>
                    <a:p>
                      <a:pPr algn="ctr" fontAlgn="ctr"/>
                      <a:r>
                        <a:rPr lang="fr-MQ" sz="9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4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tc>
                  <a:txBody>
                    <a:bodyPr/>
                    <a:lstStyle/>
                    <a:p>
                      <a:pPr algn="ctr" fontAlgn="ctr"/>
                      <a:r>
                        <a:rPr lang="fr-MQ" sz="7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tc>
                  <a:txBody>
                    <a:bodyPr/>
                    <a:lstStyle/>
                    <a:p>
                      <a:pPr algn="ctr" fontAlgn="ctr"/>
                      <a:r>
                        <a:rPr lang="fr-MQ" sz="9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tc>
                  <a:txBody>
                    <a:bodyPr/>
                    <a:lstStyle/>
                    <a:p>
                      <a:pPr algn="ctr" fontAlgn="ctr"/>
                      <a:r>
                        <a:rPr lang="fr-MQ" sz="4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extLst>
                  <a:ext uri="{0D108BD9-81ED-4DB2-BD59-A6C34878D82A}">
                    <a16:rowId xmlns:a16="http://schemas.microsoft.com/office/drawing/2014/main" val="3501166186"/>
                  </a:ext>
                </a:extLst>
              </a:tr>
              <a:tr h="173603">
                <a:tc>
                  <a:txBody>
                    <a:bodyPr/>
                    <a:lstStyle/>
                    <a:p>
                      <a:pPr algn="l" fontAlgn="b"/>
                      <a:r>
                        <a:rPr lang="fr-029" sz="600" b="1" i="0" u="none" strike="noStrike">
                          <a:solidFill>
                            <a:srgbClr val="000000"/>
                          </a:solidFill>
                          <a:effectLst/>
                          <a:latin typeface="Roboto" panose="02000000000000000000" pitchFamily="2" charset="0"/>
                        </a:rPr>
                        <a:t>Logements mis en chantier</a:t>
                      </a:r>
                    </a:p>
                  </a:txBody>
                  <a:tcPr marL="4697" marR="4697" marT="4697" marB="0" anchor="b">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MQ" sz="700" b="1" i="0" u="none" strike="noStrike">
                          <a:solidFill>
                            <a:srgbClr val="F91F00"/>
                          </a:solidFill>
                          <a:effectLst/>
                          <a:latin typeface="Roboto" panose="02000000000000000000" pitchFamily="2" charset="0"/>
                        </a:rPr>
                        <a:t>-15,7%</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MQ" sz="900" b="1" i="0" u="none" strike="noStrike">
                          <a:solidFill>
                            <a:srgbClr val="F91F00"/>
                          </a:solidFill>
                          <a:effectLst/>
                          <a:latin typeface="Roboto" panose="02000000000000000000" pitchFamily="2" charset="0"/>
                        </a:rPr>
                        <a:t>▼</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029" sz="400" b="1" i="0" u="none" strike="noStrike">
                          <a:solidFill>
                            <a:srgbClr val="000000"/>
                          </a:solidFill>
                          <a:effectLst/>
                          <a:latin typeface="Roboto" panose="02000000000000000000" pitchFamily="2" charset="0"/>
                        </a:rPr>
                        <a:t>1 800 lgts</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MQ" sz="700" b="1" i="0" u="none" strike="noStrike">
                          <a:solidFill>
                            <a:srgbClr val="F91F00"/>
                          </a:solidFill>
                          <a:effectLst/>
                          <a:latin typeface="Roboto" panose="02000000000000000000" pitchFamily="2" charset="0"/>
                        </a:rPr>
                        <a:t>-7,7%</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MQ" sz="900" b="1" i="0" u="none" strike="noStrike">
                          <a:solidFill>
                            <a:srgbClr val="F91F00"/>
                          </a:solidFill>
                          <a:effectLst/>
                          <a:latin typeface="Roboto" panose="02000000000000000000" pitchFamily="2" charset="0"/>
                        </a:rPr>
                        <a:t>▼</a:t>
                      </a:r>
                    </a:p>
                  </a:txBody>
                  <a:tcPr marL="4697" marR="4697" marT="4697"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rowSpan="2">
                  <a:txBody>
                    <a:bodyPr/>
                    <a:lstStyle/>
                    <a:p>
                      <a:pPr algn="ctr" fontAlgn="ctr"/>
                      <a:r>
                        <a:rPr lang="fr-029" sz="400" b="1" i="0" u="none" strike="noStrike">
                          <a:solidFill>
                            <a:srgbClr val="000000"/>
                          </a:solidFill>
                          <a:effectLst/>
                          <a:latin typeface="Roboto" panose="02000000000000000000" pitchFamily="2" charset="0"/>
                        </a:rPr>
                        <a:t>2 100 lgts</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MQ" sz="700" b="1" i="0" u="none" strike="noStrike">
                          <a:solidFill>
                            <a:srgbClr val="F91F00"/>
                          </a:solidFill>
                          <a:effectLst/>
                          <a:latin typeface="Roboto" panose="02000000000000000000" pitchFamily="2" charset="0"/>
                        </a:rPr>
                        <a:t>-4,5%</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MQ" sz="900" b="1" i="0" u="none" strike="noStrike">
                          <a:solidFill>
                            <a:srgbClr val="F91F00"/>
                          </a:solidFill>
                          <a:effectLst/>
                          <a:latin typeface="Roboto" panose="02000000000000000000" pitchFamily="2" charset="0"/>
                        </a:rPr>
                        <a:t>▼</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029" sz="400" b="1" i="0" u="none" strike="noStrike">
                          <a:solidFill>
                            <a:srgbClr val="000000"/>
                          </a:solidFill>
                          <a:effectLst/>
                          <a:latin typeface="Roboto" panose="02000000000000000000" pitchFamily="2" charset="0"/>
                        </a:rPr>
                        <a:t>1 800 lgts</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MQ" sz="700" b="1" i="0" u="none" strike="noStrike">
                          <a:solidFill>
                            <a:srgbClr val="5B7F21"/>
                          </a:solidFill>
                          <a:effectLst/>
                          <a:latin typeface="Roboto" panose="02000000000000000000" pitchFamily="2" charset="0"/>
                        </a:rPr>
                        <a:t>+16,5%</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MQ" sz="900" b="1" i="0" u="none" strike="noStrike">
                          <a:solidFill>
                            <a:srgbClr val="5B7F21"/>
                          </a:solidFill>
                          <a:effectLst/>
                          <a:latin typeface="Roboto" panose="02000000000000000000" pitchFamily="2" charset="0"/>
                        </a:rPr>
                        <a:t>▲</a:t>
                      </a:r>
                    </a:p>
                  </a:txBody>
                  <a:tcPr marL="4697" marR="4697" marT="4697" marB="0" anchor="ctr">
                    <a:lnL>
                      <a:noFill/>
                    </a:lnL>
                    <a:lnR>
                      <a:noFill/>
                    </a:lnR>
                    <a:lnT>
                      <a:noFill/>
                    </a:lnT>
                    <a:lnB>
                      <a:noFill/>
                    </a:lnB>
                    <a:solidFill>
                      <a:srgbClr val="FFFFFF"/>
                    </a:solidFill>
                  </a:tcPr>
                </a:tc>
                <a:tc rowSpan="2">
                  <a:txBody>
                    <a:bodyPr/>
                    <a:lstStyle/>
                    <a:p>
                      <a:pPr algn="ctr" fontAlgn="ctr"/>
                      <a:r>
                        <a:rPr lang="fr-029" sz="400" b="1" i="0" u="none" strike="noStrike">
                          <a:solidFill>
                            <a:srgbClr val="000000"/>
                          </a:solidFill>
                          <a:effectLst/>
                          <a:latin typeface="Roboto" panose="02000000000000000000" pitchFamily="2" charset="0"/>
                        </a:rPr>
                        <a:t>6 800 lgts</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MQ" sz="700" b="1" i="0" u="none" strike="noStrike">
                          <a:solidFill>
                            <a:srgbClr val="5B7F21"/>
                          </a:solidFill>
                          <a:effectLst/>
                          <a:latin typeface="Roboto" panose="02000000000000000000" pitchFamily="2" charset="0"/>
                        </a:rPr>
                        <a:t>+8,6%</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MQ" sz="900" b="1" i="0" u="none" strike="noStrike">
                          <a:solidFill>
                            <a:srgbClr val="5B7F21"/>
                          </a:solidFill>
                          <a:effectLst/>
                          <a:latin typeface="Roboto" panose="02000000000000000000" pitchFamily="2" charset="0"/>
                        </a:rPr>
                        <a:t>▲</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029" sz="400" b="1" i="0" u="none" strike="noStrike">
                          <a:solidFill>
                            <a:srgbClr val="000000"/>
                          </a:solidFill>
                          <a:effectLst/>
                          <a:latin typeface="Roboto" panose="02000000000000000000" pitchFamily="2" charset="0"/>
                        </a:rPr>
                        <a:t>387 600 lgts</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865889268"/>
                  </a:ext>
                </a:extLst>
              </a:tr>
              <a:tr h="202535">
                <a:tc>
                  <a:txBody>
                    <a:bodyPr/>
                    <a:lstStyle/>
                    <a:p>
                      <a:pPr algn="l" fontAlgn="t"/>
                      <a:r>
                        <a:rPr lang="fr-FR" sz="400" b="0" i="0" u="none" strike="noStrike">
                          <a:solidFill>
                            <a:srgbClr val="1F4E78"/>
                          </a:solidFill>
                          <a:effectLst/>
                          <a:latin typeface="Roboto" panose="02000000000000000000" pitchFamily="2" charset="0"/>
                        </a:rPr>
                        <a:t>Situation à fin juin 2021 Cumul 12 mois (évol 1 an), en date réelle estimée (DRE)</a:t>
                      </a:r>
                    </a:p>
                  </a:txBody>
                  <a:tcPr marL="4697" marR="4697" marT="4697" marB="0">
                    <a:lnL>
                      <a:noFill/>
                    </a:lnL>
                    <a:lnR>
                      <a:noFill/>
                    </a:lnR>
                    <a:lnT>
                      <a:noFill/>
                    </a:lnT>
                    <a:lnB>
                      <a:noFill/>
                    </a:lnB>
                    <a:solidFill>
                      <a:srgbClr val="FFFFFF"/>
                    </a:solidFill>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extLst>
                  <a:ext uri="{0D108BD9-81ED-4DB2-BD59-A6C34878D82A}">
                    <a16:rowId xmlns:a16="http://schemas.microsoft.com/office/drawing/2014/main" val="211812755"/>
                  </a:ext>
                </a:extLst>
              </a:tr>
              <a:tr h="173603">
                <a:tc>
                  <a:txBody>
                    <a:bodyPr/>
                    <a:lstStyle/>
                    <a:p>
                      <a:pPr algn="l" fontAlgn="b"/>
                      <a:r>
                        <a:rPr lang="fr-029" sz="600" b="1" i="0" u="none" strike="noStrike">
                          <a:solidFill>
                            <a:srgbClr val="000000"/>
                          </a:solidFill>
                          <a:effectLst/>
                          <a:latin typeface="Roboto" panose="02000000000000000000" pitchFamily="2" charset="0"/>
                        </a:rPr>
                        <a:t>Logements autorisés</a:t>
                      </a:r>
                    </a:p>
                  </a:txBody>
                  <a:tcPr marL="4697" marR="4697" marT="4697" marB="0" anchor="b">
                    <a:lnL>
                      <a:noFill/>
                    </a:lnL>
                    <a:lnR>
                      <a:noFill/>
                    </a:lnR>
                    <a:lnT>
                      <a:noFill/>
                    </a:lnT>
                    <a:lnB>
                      <a:noFill/>
                    </a:lnB>
                    <a:solidFill>
                      <a:srgbClr val="FFFFFF"/>
                    </a:solidFill>
                  </a:tcPr>
                </a:tc>
                <a:tc rowSpan="2">
                  <a:txBody>
                    <a:bodyPr/>
                    <a:lstStyle/>
                    <a:p>
                      <a:pPr algn="ctr" fontAlgn="ctr"/>
                      <a:r>
                        <a:rPr lang="fr-MQ" sz="700" b="1" i="0" u="none" strike="noStrike">
                          <a:solidFill>
                            <a:srgbClr val="5B7F21"/>
                          </a:solidFill>
                          <a:effectLst/>
                          <a:latin typeface="Roboto" panose="02000000000000000000" pitchFamily="2" charset="0"/>
                        </a:rPr>
                        <a:t>+20,3%</a:t>
                      </a:r>
                    </a:p>
                  </a:txBody>
                  <a:tcPr marL="4697" marR="4697" marT="4697" marB="0" anchor="ctr">
                    <a:lnL>
                      <a:noFill/>
                    </a:lnL>
                    <a:lnR>
                      <a:noFill/>
                    </a:lnR>
                    <a:lnT>
                      <a:noFill/>
                    </a:lnT>
                    <a:lnB>
                      <a:noFill/>
                    </a:lnB>
                    <a:solidFill>
                      <a:srgbClr val="FFFFFF"/>
                    </a:solidFill>
                  </a:tcPr>
                </a:tc>
                <a:tc rowSpan="2">
                  <a:txBody>
                    <a:bodyPr/>
                    <a:lstStyle/>
                    <a:p>
                      <a:pPr algn="ctr" fontAlgn="ctr"/>
                      <a:r>
                        <a:rPr lang="fr-MQ" sz="900" b="1" i="0" u="none" strike="noStrike">
                          <a:solidFill>
                            <a:srgbClr val="5B7F21"/>
                          </a:solidFill>
                          <a:effectLst/>
                          <a:latin typeface="Roboto" panose="02000000000000000000" pitchFamily="2" charset="0"/>
                        </a:rPr>
                        <a:t>▲</a:t>
                      </a:r>
                    </a:p>
                  </a:txBody>
                  <a:tcPr marL="4697" marR="4697" marT="4697" marB="0" anchor="ctr">
                    <a:lnL>
                      <a:noFill/>
                    </a:lnL>
                    <a:lnR>
                      <a:noFill/>
                    </a:lnR>
                    <a:lnT>
                      <a:noFill/>
                    </a:lnT>
                    <a:lnB>
                      <a:noFill/>
                    </a:lnB>
                    <a:solidFill>
                      <a:srgbClr val="FFFFFF"/>
                    </a:solidFill>
                  </a:tcPr>
                </a:tc>
                <a:tc rowSpan="2">
                  <a:txBody>
                    <a:bodyPr/>
                    <a:lstStyle/>
                    <a:p>
                      <a:pPr algn="ctr" fontAlgn="ctr"/>
                      <a:r>
                        <a:rPr lang="fr-029" sz="400" b="1" i="0" u="none" strike="noStrike">
                          <a:solidFill>
                            <a:srgbClr val="000000"/>
                          </a:solidFill>
                          <a:effectLst/>
                          <a:latin typeface="Roboto" panose="02000000000000000000" pitchFamily="2" charset="0"/>
                        </a:rPr>
                        <a:t>3 200 lgts</a:t>
                      </a:r>
                    </a:p>
                  </a:txBody>
                  <a:tcPr marL="4697" marR="4697" marT="4697" marB="0" anchor="ctr">
                    <a:lnL>
                      <a:noFill/>
                    </a:lnL>
                    <a:lnR>
                      <a:noFill/>
                    </a:lnR>
                    <a:lnT>
                      <a:noFill/>
                    </a:lnT>
                    <a:lnB>
                      <a:noFill/>
                    </a:lnB>
                    <a:solidFill>
                      <a:srgbClr val="FFFFFF"/>
                    </a:solidFill>
                  </a:tcPr>
                </a:tc>
                <a:tc rowSpan="2">
                  <a:txBody>
                    <a:bodyPr/>
                    <a:lstStyle/>
                    <a:p>
                      <a:pPr algn="ctr" fontAlgn="ctr"/>
                      <a:r>
                        <a:rPr lang="fr-MQ" sz="700" b="1" i="0" u="none" strike="noStrike">
                          <a:solidFill>
                            <a:srgbClr val="F91F00"/>
                          </a:solidFill>
                          <a:effectLst/>
                          <a:latin typeface="Roboto" panose="02000000000000000000" pitchFamily="2" charset="0"/>
                        </a:rPr>
                        <a:t>-13,6%</a:t>
                      </a:r>
                    </a:p>
                  </a:txBody>
                  <a:tcPr marL="4697" marR="4697" marT="4697" marB="0" anchor="ctr">
                    <a:lnL>
                      <a:noFill/>
                    </a:lnL>
                    <a:lnR>
                      <a:noFill/>
                    </a:lnR>
                    <a:lnT>
                      <a:noFill/>
                    </a:lnT>
                    <a:lnB>
                      <a:noFill/>
                    </a:lnB>
                    <a:solidFill>
                      <a:srgbClr val="FFFFFF"/>
                    </a:solidFill>
                  </a:tcPr>
                </a:tc>
                <a:tc rowSpan="2">
                  <a:txBody>
                    <a:bodyPr/>
                    <a:lstStyle/>
                    <a:p>
                      <a:pPr algn="ctr" fontAlgn="ctr"/>
                      <a:r>
                        <a:rPr lang="fr-MQ" sz="900" b="1" i="0" u="none" strike="noStrike">
                          <a:solidFill>
                            <a:srgbClr val="F91F00"/>
                          </a:solidFill>
                          <a:effectLst/>
                          <a:latin typeface="Roboto" panose="02000000000000000000" pitchFamily="2" charset="0"/>
                        </a:rPr>
                        <a:t>▼</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029" sz="400" b="1" i="0" u="none" strike="noStrike">
                          <a:solidFill>
                            <a:srgbClr val="000000"/>
                          </a:solidFill>
                          <a:effectLst/>
                          <a:latin typeface="Roboto" panose="02000000000000000000" pitchFamily="2" charset="0"/>
                        </a:rPr>
                        <a:t>2 100 lgts</a:t>
                      </a:r>
                    </a:p>
                  </a:txBody>
                  <a:tcPr marL="4697" marR="4697" marT="4697" marB="0" anchor="ctr">
                    <a:lnL>
                      <a:noFill/>
                    </a:lnL>
                    <a:lnR>
                      <a:noFill/>
                    </a:lnR>
                    <a:lnT>
                      <a:noFill/>
                    </a:lnT>
                    <a:lnB>
                      <a:noFill/>
                    </a:lnB>
                    <a:solidFill>
                      <a:srgbClr val="FFFFFF"/>
                    </a:solidFill>
                  </a:tcPr>
                </a:tc>
                <a:tc rowSpan="2">
                  <a:txBody>
                    <a:bodyPr/>
                    <a:lstStyle/>
                    <a:p>
                      <a:pPr algn="ctr" fontAlgn="ctr"/>
                      <a:r>
                        <a:rPr lang="fr-MQ" sz="700" b="1" i="0" u="none" strike="noStrike">
                          <a:solidFill>
                            <a:srgbClr val="F91F00"/>
                          </a:solidFill>
                          <a:effectLst/>
                          <a:latin typeface="Roboto" panose="02000000000000000000" pitchFamily="2" charset="0"/>
                        </a:rPr>
                        <a:t>-39,3%</a:t>
                      </a:r>
                    </a:p>
                  </a:txBody>
                  <a:tcPr marL="4697" marR="4697" marT="4697" marB="0" anchor="ctr">
                    <a:lnL>
                      <a:noFill/>
                    </a:lnL>
                    <a:lnR>
                      <a:noFill/>
                    </a:lnR>
                    <a:lnT>
                      <a:noFill/>
                    </a:lnT>
                    <a:lnB>
                      <a:noFill/>
                    </a:lnB>
                    <a:solidFill>
                      <a:srgbClr val="FFFFFF"/>
                    </a:solidFill>
                  </a:tcPr>
                </a:tc>
                <a:tc rowSpan="2">
                  <a:txBody>
                    <a:bodyPr/>
                    <a:lstStyle/>
                    <a:p>
                      <a:pPr algn="ctr" fontAlgn="ctr"/>
                      <a:r>
                        <a:rPr lang="fr-MQ" sz="900" b="1" i="0" u="none" strike="noStrike">
                          <a:solidFill>
                            <a:srgbClr val="F91F00"/>
                          </a:solidFill>
                          <a:effectLst/>
                          <a:latin typeface="Roboto" panose="02000000000000000000" pitchFamily="2" charset="0"/>
                        </a:rPr>
                        <a:t>▼</a:t>
                      </a:r>
                    </a:p>
                  </a:txBody>
                  <a:tcPr marL="4697" marR="4697" marT="4697" marB="0" anchor="ctr">
                    <a:lnL>
                      <a:noFill/>
                    </a:lnL>
                    <a:lnR>
                      <a:noFill/>
                    </a:lnR>
                    <a:lnT>
                      <a:noFill/>
                    </a:lnT>
                    <a:lnB>
                      <a:noFill/>
                    </a:lnB>
                    <a:solidFill>
                      <a:srgbClr val="FFFFFF"/>
                    </a:solidFill>
                  </a:tcPr>
                </a:tc>
                <a:tc rowSpan="2">
                  <a:txBody>
                    <a:bodyPr/>
                    <a:lstStyle/>
                    <a:p>
                      <a:pPr algn="ctr" fontAlgn="ctr"/>
                      <a:r>
                        <a:rPr lang="fr-029" sz="400" b="1" i="0" u="none" strike="noStrike">
                          <a:solidFill>
                            <a:srgbClr val="000000"/>
                          </a:solidFill>
                          <a:effectLst/>
                          <a:latin typeface="Roboto" panose="02000000000000000000" pitchFamily="2" charset="0"/>
                        </a:rPr>
                        <a:t>1 500 lgts</a:t>
                      </a:r>
                    </a:p>
                  </a:txBody>
                  <a:tcPr marL="4697" marR="4697" marT="4697" marB="0" anchor="ctr">
                    <a:lnL>
                      <a:noFill/>
                    </a:lnL>
                    <a:lnR>
                      <a:noFill/>
                    </a:lnR>
                    <a:lnT>
                      <a:noFill/>
                    </a:lnT>
                    <a:lnB>
                      <a:noFill/>
                    </a:lnB>
                    <a:solidFill>
                      <a:srgbClr val="FFFFFF"/>
                    </a:solidFill>
                  </a:tcPr>
                </a:tc>
                <a:tc rowSpan="2">
                  <a:txBody>
                    <a:bodyPr/>
                    <a:lstStyle/>
                    <a:p>
                      <a:pPr algn="ctr" fontAlgn="ctr"/>
                      <a:r>
                        <a:rPr lang="fr-MQ" sz="700" b="1" i="0" u="none" strike="noStrike">
                          <a:solidFill>
                            <a:srgbClr val="5B7F21"/>
                          </a:solidFill>
                          <a:effectLst/>
                          <a:latin typeface="Roboto" panose="02000000000000000000" pitchFamily="2" charset="0"/>
                        </a:rPr>
                        <a:t>+8,3%</a:t>
                      </a:r>
                    </a:p>
                  </a:txBody>
                  <a:tcPr marL="4697" marR="4697" marT="4697" marB="0" anchor="ctr">
                    <a:lnL>
                      <a:noFill/>
                    </a:lnL>
                    <a:lnR>
                      <a:noFill/>
                    </a:lnR>
                    <a:lnT>
                      <a:noFill/>
                    </a:lnT>
                    <a:lnB>
                      <a:noFill/>
                    </a:lnB>
                    <a:solidFill>
                      <a:srgbClr val="FFFFFF"/>
                    </a:solidFill>
                  </a:tcPr>
                </a:tc>
                <a:tc rowSpan="2">
                  <a:txBody>
                    <a:bodyPr/>
                    <a:lstStyle/>
                    <a:p>
                      <a:pPr algn="ctr" fontAlgn="ctr"/>
                      <a:r>
                        <a:rPr lang="fr-MQ" sz="900" b="1" i="0" u="none" strike="noStrike">
                          <a:solidFill>
                            <a:srgbClr val="5B7F21"/>
                          </a:solidFill>
                          <a:effectLst/>
                          <a:latin typeface="Roboto" panose="02000000000000000000" pitchFamily="2" charset="0"/>
                        </a:rPr>
                        <a:t>▲</a:t>
                      </a:r>
                    </a:p>
                  </a:txBody>
                  <a:tcPr marL="4697" marR="4697" marT="4697" marB="0" anchor="ctr">
                    <a:lnL>
                      <a:noFill/>
                    </a:lnL>
                    <a:lnR>
                      <a:noFill/>
                    </a:lnR>
                    <a:lnT>
                      <a:noFill/>
                    </a:lnT>
                    <a:lnB>
                      <a:noFill/>
                    </a:lnB>
                    <a:solidFill>
                      <a:srgbClr val="FFFFFF"/>
                    </a:solidFill>
                  </a:tcPr>
                </a:tc>
                <a:tc rowSpan="2">
                  <a:txBody>
                    <a:bodyPr/>
                    <a:lstStyle/>
                    <a:p>
                      <a:pPr algn="ctr" fontAlgn="ctr"/>
                      <a:r>
                        <a:rPr lang="fr-029" sz="400" b="1" i="0" u="none" strike="noStrike">
                          <a:solidFill>
                            <a:srgbClr val="000000"/>
                          </a:solidFill>
                          <a:effectLst/>
                          <a:latin typeface="Roboto" panose="02000000000000000000" pitchFamily="2" charset="0"/>
                        </a:rPr>
                        <a:t>7 900 lgts</a:t>
                      </a:r>
                    </a:p>
                  </a:txBody>
                  <a:tcPr marL="4697" marR="4697" marT="4697" marB="0" anchor="ctr">
                    <a:lnL>
                      <a:noFill/>
                    </a:lnL>
                    <a:lnR>
                      <a:noFill/>
                    </a:lnR>
                    <a:lnT>
                      <a:noFill/>
                    </a:lnT>
                    <a:lnB>
                      <a:noFill/>
                    </a:lnB>
                    <a:solidFill>
                      <a:srgbClr val="FFFFFF"/>
                    </a:solidFill>
                  </a:tcPr>
                </a:tc>
                <a:tc rowSpan="2">
                  <a:txBody>
                    <a:bodyPr/>
                    <a:lstStyle/>
                    <a:p>
                      <a:pPr algn="ctr" fontAlgn="ctr"/>
                      <a:r>
                        <a:rPr lang="fr-MQ" sz="700" b="1" i="0" u="none" strike="noStrike">
                          <a:solidFill>
                            <a:srgbClr val="5B7F21"/>
                          </a:solidFill>
                          <a:effectLst/>
                          <a:latin typeface="Roboto" panose="02000000000000000000" pitchFamily="2" charset="0"/>
                        </a:rPr>
                        <a:t>+5,2%</a:t>
                      </a:r>
                    </a:p>
                  </a:txBody>
                  <a:tcPr marL="4697" marR="4697" marT="4697" marB="0" anchor="ctr">
                    <a:lnL>
                      <a:noFill/>
                    </a:lnL>
                    <a:lnR>
                      <a:noFill/>
                    </a:lnR>
                    <a:lnT>
                      <a:noFill/>
                    </a:lnT>
                    <a:lnB>
                      <a:noFill/>
                    </a:lnB>
                    <a:solidFill>
                      <a:srgbClr val="FFFFFF"/>
                    </a:solidFill>
                  </a:tcPr>
                </a:tc>
                <a:tc rowSpan="2">
                  <a:txBody>
                    <a:bodyPr/>
                    <a:lstStyle/>
                    <a:p>
                      <a:pPr algn="ctr" fontAlgn="ctr"/>
                      <a:r>
                        <a:rPr lang="fr-MQ" sz="900" b="1" i="0" u="none" strike="noStrike">
                          <a:solidFill>
                            <a:srgbClr val="5B7F21"/>
                          </a:solidFill>
                          <a:effectLst/>
                          <a:latin typeface="Roboto" panose="02000000000000000000" pitchFamily="2" charset="0"/>
                        </a:rPr>
                        <a:t>▲</a:t>
                      </a:r>
                    </a:p>
                  </a:txBody>
                  <a:tcPr marL="4697" marR="4697" marT="4697" marB="0" anchor="ctr">
                    <a:lnL>
                      <a:noFill/>
                    </a:lnL>
                    <a:lnR>
                      <a:noFill/>
                    </a:lnR>
                    <a:lnT>
                      <a:noFill/>
                    </a:lnT>
                    <a:lnB>
                      <a:noFill/>
                    </a:lnB>
                    <a:solidFill>
                      <a:srgbClr val="FFFFFF"/>
                    </a:solidFill>
                  </a:tcPr>
                </a:tc>
                <a:tc rowSpan="2">
                  <a:txBody>
                    <a:bodyPr/>
                    <a:lstStyle/>
                    <a:p>
                      <a:pPr algn="ctr" fontAlgn="ctr"/>
                      <a:r>
                        <a:rPr lang="fr-029" sz="400" b="1" i="0" u="none" strike="noStrike">
                          <a:solidFill>
                            <a:srgbClr val="000000"/>
                          </a:solidFill>
                          <a:effectLst/>
                          <a:latin typeface="Roboto" panose="02000000000000000000" pitchFamily="2" charset="0"/>
                        </a:rPr>
                        <a:t>433 400 lgts</a:t>
                      </a:r>
                    </a:p>
                  </a:txBody>
                  <a:tcPr marL="4697" marR="4697" marT="4697" marB="0" anchor="ctr">
                    <a:lnL>
                      <a:noFill/>
                    </a:lnL>
                    <a:lnR>
                      <a:noFill/>
                    </a:lnR>
                    <a:lnT>
                      <a:noFill/>
                    </a:lnT>
                    <a:lnB>
                      <a:noFill/>
                    </a:lnB>
                    <a:solidFill>
                      <a:srgbClr val="FFFFFF"/>
                    </a:solidFill>
                  </a:tcPr>
                </a:tc>
                <a:extLst>
                  <a:ext uri="{0D108BD9-81ED-4DB2-BD59-A6C34878D82A}">
                    <a16:rowId xmlns:a16="http://schemas.microsoft.com/office/drawing/2014/main" val="962575378"/>
                  </a:ext>
                </a:extLst>
              </a:tr>
              <a:tr h="231469">
                <a:tc>
                  <a:txBody>
                    <a:bodyPr/>
                    <a:lstStyle/>
                    <a:p>
                      <a:pPr algn="l" fontAlgn="t"/>
                      <a:r>
                        <a:rPr lang="fr-FR" sz="400" b="0" i="0" u="none" strike="noStrike">
                          <a:solidFill>
                            <a:srgbClr val="1F4E78"/>
                          </a:solidFill>
                          <a:effectLst/>
                          <a:latin typeface="Roboto" panose="02000000000000000000" pitchFamily="2" charset="0"/>
                        </a:rPr>
                        <a:t>Situation à fin juin 2021 Cumul 12 mois (évol 1 an), en date réelle estimée (DRE)</a:t>
                      </a:r>
                    </a:p>
                  </a:txBody>
                  <a:tcPr marL="4697" marR="4697" marT="4697" marB="0">
                    <a:lnL>
                      <a:noFill/>
                    </a:lnL>
                    <a:lnR>
                      <a:noFill/>
                    </a:lnR>
                    <a:lnT>
                      <a:noFill/>
                    </a:lnT>
                    <a:lnB>
                      <a:noFill/>
                    </a:lnB>
                    <a:solidFill>
                      <a:srgbClr val="FFFFFF"/>
                    </a:solidFill>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extLst>
                  <a:ext uri="{0D108BD9-81ED-4DB2-BD59-A6C34878D82A}">
                    <a16:rowId xmlns:a16="http://schemas.microsoft.com/office/drawing/2014/main" val="3618315219"/>
                  </a:ext>
                </a:extLst>
              </a:tr>
              <a:tr h="218446">
                <a:tc rowSpan="2">
                  <a:txBody>
                    <a:bodyPr/>
                    <a:lstStyle/>
                    <a:p>
                      <a:pPr algn="ctr" fontAlgn="ctr"/>
                      <a:r>
                        <a:rPr lang="fr-MQ" sz="900" b="1" i="0" u="none" strike="noStrike">
                          <a:solidFill>
                            <a:srgbClr val="FFC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7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9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4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7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9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4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7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9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4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7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9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4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7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9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4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extLst>
                  <a:ext uri="{0D108BD9-81ED-4DB2-BD59-A6C34878D82A}">
                    <a16:rowId xmlns:a16="http://schemas.microsoft.com/office/drawing/2014/main" val="3880694888"/>
                  </a:ext>
                </a:extLst>
              </a:tr>
              <a:tr h="218446">
                <a:tc vMerge="1">
                  <a:txBody>
                    <a:bodyPr/>
                    <a:lstStyle/>
                    <a:p>
                      <a:endParaRPr lang="fr-MQ"/>
                    </a:p>
                  </a:txBody>
                  <a:tcPr/>
                </a:tc>
                <a:tc>
                  <a:txBody>
                    <a:bodyPr/>
                    <a:lstStyle/>
                    <a:p>
                      <a:pPr algn="ctr" fontAlgn="ctr"/>
                      <a:r>
                        <a:rPr lang="fr-MQ" sz="700" b="1" i="0" u="none" strike="noStrike">
                          <a:solidFill>
                            <a:srgbClr val="FF850D"/>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9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4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700" b="1" i="0" u="none" strike="noStrike">
                          <a:solidFill>
                            <a:srgbClr val="FF850D"/>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9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4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700" b="1" i="0" u="none" strike="noStrike">
                          <a:solidFill>
                            <a:srgbClr val="FF850D"/>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9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4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700" b="1" i="0" u="none" strike="noStrike">
                          <a:solidFill>
                            <a:srgbClr val="FF850D"/>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9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4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700" b="1" i="0" u="none" strike="noStrike">
                          <a:solidFill>
                            <a:srgbClr val="FF850D"/>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9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4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extLst>
                  <a:ext uri="{0D108BD9-81ED-4DB2-BD59-A6C34878D82A}">
                    <a16:rowId xmlns:a16="http://schemas.microsoft.com/office/drawing/2014/main" val="1427475836"/>
                  </a:ext>
                </a:extLst>
              </a:tr>
              <a:tr h="124573">
                <a:tc>
                  <a:txBody>
                    <a:bodyPr/>
                    <a:lstStyle/>
                    <a:p>
                      <a:pPr algn="l" fontAlgn="ctr"/>
                      <a:r>
                        <a:rPr lang="fr-MQ" sz="500" b="0"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rowSpan="2" gridSpan="3">
                  <a:txBody>
                    <a:bodyPr/>
                    <a:lstStyle/>
                    <a:p>
                      <a:pPr algn="ctr" fontAlgn="ctr"/>
                      <a:r>
                        <a:rPr lang="fr-029" sz="700" b="1" i="0" u="none" strike="noStrike">
                          <a:solidFill>
                            <a:srgbClr val="000000"/>
                          </a:solidFill>
                          <a:effectLst/>
                          <a:latin typeface="Roboto" panose="02000000000000000000" pitchFamily="2" charset="0"/>
                        </a:rPr>
                        <a:t>Martinique</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tc rowSpan="2" hMerge="1">
                  <a:txBody>
                    <a:bodyPr/>
                    <a:lstStyle/>
                    <a:p>
                      <a:endParaRPr lang="fr-MQ"/>
                    </a:p>
                  </a:txBody>
                  <a:tcPr/>
                </a:tc>
                <a:tc rowSpan="2" hMerge="1">
                  <a:txBody>
                    <a:bodyPr/>
                    <a:lstStyle/>
                    <a:p>
                      <a:endParaRPr lang="fr-MQ"/>
                    </a:p>
                  </a:txBody>
                  <a:tcPr/>
                </a:tc>
                <a:tc rowSpan="2" gridSpan="3">
                  <a:txBody>
                    <a:bodyPr/>
                    <a:lstStyle/>
                    <a:p>
                      <a:pPr algn="ctr" fontAlgn="ctr"/>
                      <a:r>
                        <a:rPr lang="fr-029" sz="700" b="1" i="0" u="none" strike="noStrike">
                          <a:solidFill>
                            <a:srgbClr val="000000"/>
                          </a:solidFill>
                          <a:effectLst/>
                          <a:latin typeface="Roboto" panose="02000000000000000000" pitchFamily="2" charset="0"/>
                        </a:rPr>
                        <a:t>Guadeloupe</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tc rowSpan="2" hMerge="1">
                  <a:txBody>
                    <a:bodyPr/>
                    <a:lstStyle/>
                    <a:p>
                      <a:endParaRPr lang="fr-MQ"/>
                    </a:p>
                  </a:txBody>
                  <a:tcPr/>
                </a:tc>
                <a:tc rowSpan="2" hMerge="1">
                  <a:txBody>
                    <a:bodyPr/>
                    <a:lstStyle/>
                    <a:p>
                      <a:endParaRPr lang="fr-MQ"/>
                    </a:p>
                  </a:txBody>
                  <a:tcPr/>
                </a:tc>
                <a:tc rowSpan="2" gridSpan="3">
                  <a:txBody>
                    <a:bodyPr/>
                    <a:lstStyle/>
                    <a:p>
                      <a:pPr algn="ctr" fontAlgn="ctr"/>
                      <a:r>
                        <a:rPr lang="fr-029" sz="700" b="1" i="0" u="none" strike="noStrike">
                          <a:solidFill>
                            <a:srgbClr val="000000"/>
                          </a:solidFill>
                          <a:effectLst/>
                          <a:latin typeface="Roboto" panose="02000000000000000000" pitchFamily="2" charset="0"/>
                        </a:rPr>
                        <a:t>Guyane</a:t>
                      </a:r>
                    </a:p>
                  </a:txBody>
                  <a:tcPr marL="4697" marR="4697" marT="4697" marB="0" anchor="ctr">
                    <a:lnL>
                      <a:noFill/>
                    </a:lnL>
                    <a:lnR>
                      <a:noFill/>
                    </a:lnR>
                    <a:lnT>
                      <a:noFill/>
                    </a:lnT>
                    <a:lnB>
                      <a:noFill/>
                    </a:lnB>
                    <a:solidFill>
                      <a:srgbClr val="FFFFFF"/>
                    </a:solidFill>
                  </a:tcPr>
                </a:tc>
                <a:tc rowSpan="2" hMerge="1">
                  <a:txBody>
                    <a:bodyPr/>
                    <a:lstStyle/>
                    <a:p>
                      <a:endParaRPr lang="fr-MQ"/>
                    </a:p>
                  </a:txBody>
                  <a:tcPr/>
                </a:tc>
                <a:tc rowSpan="2" hMerge="1">
                  <a:txBody>
                    <a:bodyPr/>
                    <a:lstStyle/>
                    <a:p>
                      <a:endParaRPr lang="fr-MQ"/>
                    </a:p>
                  </a:txBody>
                  <a:tcPr/>
                </a:tc>
                <a:tc rowSpan="2" gridSpan="3">
                  <a:txBody>
                    <a:bodyPr/>
                    <a:lstStyle/>
                    <a:p>
                      <a:pPr algn="ctr" fontAlgn="ctr"/>
                      <a:r>
                        <a:rPr lang="fr-029" sz="700" b="1" i="0" u="none" strike="noStrike">
                          <a:solidFill>
                            <a:srgbClr val="000000"/>
                          </a:solidFill>
                          <a:effectLst/>
                          <a:latin typeface="Roboto" panose="02000000000000000000" pitchFamily="2" charset="0"/>
                        </a:rPr>
                        <a:t>La Réunion</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tc rowSpan="2" hMerge="1">
                  <a:txBody>
                    <a:bodyPr/>
                    <a:lstStyle/>
                    <a:p>
                      <a:endParaRPr lang="fr-MQ"/>
                    </a:p>
                  </a:txBody>
                  <a:tcPr/>
                </a:tc>
                <a:tc rowSpan="2" hMerge="1">
                  <a:txBody>
                    <a:bodyPr/>
                    <a:lstStyle/>
                    <a:p>
                      <a:endParaRPr lang="fr-MQ"/>
                    </a:p>
                  </a:txBody>
                  <a:tcPr/>
                </a:tc>
                <a:tc rowSpan="2" gridSpan="3">
                  <a:txBody>
                    <a:bodyPr/>
                    <a:lstStyle/>
                    <a:p>
                      <a:pPr algn="ctr" fontAlgn="ctr"/>
                      <a:r>
                        <a:rPr lang="fr-029" sz="700" b="1" i="0" u="none" strike="noStrike">
                          <a:solidFill>
                            <a:srgbClr val="000000"/>
                          </a:solidFill>
                          <a:effectLst/>
                          <a:latin typeface="Roboto" panose="02000000000000000000" pitchFamily="2" charset="0"/>
                        </a:rPr>
                        <a:t>France entière</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tc rowSpan="2" hMerge="1">
                  <a:txBody>
                    <a:bodyPr/>
                    <a:lstStyle/>
                    <a:p>
                      <a:endParaRPr lang="fr-MQ"/>
                    </a:p>
                  </a:txBody>
                  <a:tcPr/>
                </a:tc>
                <a:tc rowSpan="2" hMerge="1">
                  <a:txBody>
                    <a:bodyPr/>
                    <a:lstStyle/>
                    <a:p>
                      <a:endParaRPr lang="fr-MQ"/>
                    </a:p>
                  </a:txBody>
                  <a:tcPr/>
                </a:tc>
                <a:extLst>
                  <a:ext uri="{0D108BD9-81ED-4DB2-BD59-A6C34878D82A}">
                    <a16:rowId xmlns:a16="http://schemas.microsoft.com/office/drawing/2014/main" val="3148482149"/>
                  </a:ext>
                </a:extLst>
              </a:tr>
              <a:tr h="289337">
                <a:tc>
                  <a:txBody>
                    <a:bodyPr/>
                    <a:lstStyle/>
                    <a:p>
                      <a:pPr algn="l" fontAlgn="ctr"/>
                      <a:r>
                        <a:rPr lang="fr-FR" sz="600" b="1" i="0" u="none" strike="noStrike">
                          <a:solidFill>
                            <a:srgbClr val="000000"/>
                          </a:solidFill>
                          <a:effectLst/>
                          <a:latin typeface="Roboto" panose="02000000000000000000" pitchFamily="2" charset="0"/>
                        </a:rPr>
                        <a:t>Bâtiment non résidentiel - construction neuve</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D6DCE4"/>
                    </a:solidFill>
                  </a:tcPr>
                </a:tc>
                <a:tc gridSpan="3" vMerge="1">
                  <a:txBody>
                    <a:bodyPr/>
                    <a:lstStyle/>
                    <a:p>
                      <a:endParaRPr lang="fr-MQ"/>
                    </a:p>
                  </a:txBody>
                  <a:tcPr/>
                </a:tc>
                <a:tc hMerge="1" vMerge="1">
                  <a:txBody>
                    <a:bodyPr/>
                    <a:lstStyle/>
                    <a:p>
                      <a:endParaRPr lang="fr-MQ"/>
                    </a:p>
                  </a:txBody>
                  <a:tcPr/>
                </a:tc>
                <a:tc hMerge="1" vMerge="1">
                  <a:txBody>
                    <a:bodyPr/>
                    <a:lstStyle/>
                    <a:p>
                      <a:endParaRPr lang="fr-MQ"/>
                    </a:p>
                  </a:txBody>
                  <a:tcPr/>
                </a:tc>
                <a:tc gridSpan="3" vMerge="1">
                  <a:txBody>
                    <a:bodyPr/>
                    <a:lstStyle/>
                    <a:p>
                      <a:endParaRPr lang="fr-MQ"/>
                    </a:p>
                  </a:txBody>
                  <a:tcPr/>
                </a:tc>
                <a:tc hMerge="1" vMerge="1">
                  <a:txBody>
                    <a:bodyPr/>
                    <a:lstStyle/>
                    <a:p>
                      <a:endParaRPr lang="fr-MQ"/>
                    </a:p>
                  </a:txBody>
                  <a:tcPr/>
                </a:tc>
                <a:tc hMerge="1" vMerge="1">
                  <a:txBody>
                    <a:bodyPr/>
                    <a:lstStyle/>
                    <a:p>
                      <a:endParaRPr lang="fr-MQ"/>
                    </a:p>
                  </a:txBody>
                  <a:tcPr/>
                </a:tc>
                <a:tc gridSpan="3" vMerge="1">
                  <a:txBody>
                    <a:bodyPr/>
                    <a:lstStyle/>
                    <a:p>
                      <a:endParaRPr lang="fr-MQ"/>
                    </a:p>
                  </a:txBody>
                  <a:tcPr/>
                </a:tc>
                <a:tc hMerge="1" vMerge="1">
                  <a:txBody>
                    <a:bodyPr/>
                    <a:lstStyle/>
                    <a:p>
                      <a:endParaRPr lang="fr-MQ"/>
                    </a:p>
                  </a:txBody>
                  <a:tcPr/>
                </a:tc>
                <a:tc hMerge="1" vMerge="1">
                  <a:txBody>
                    <a:bodyPr/>
                    <a:lstStyle/>
                    <a:p>
                      <a:endParaRPr lang="fr-MQ"/>
                    </a:p>
                  </a:txBody>
                  <a:tcPr/>
                </a:tc>
                <a:tc gridSpan="3" vMerge="1">
                  <a:txBody>
                    <a:bodyPr/>
                    <a:lstStyle/>
                    <a:p>
                      <a:endParaRPr lang="fr-MQ"/>
                    </a:p>
                  </a:txBody>
                  <a:tcPr/>
                </a:tc>
                <a:tc hMerge="1" vMerge="1">
                  <a:txBody>
                    <a:bodyPr/>
                    <a:lstStyle/>
                    <a:p>
                      <a:endParaRPr lang="fr-MQ"/>
                    </a:p>
                  </a:txBody>
                  <a:tcPr/>
                </a:tc>
                <a:tc hMerge="1" vMerge="1">
                  <a:txBody>
                    <a:bodyPr/>
                    <a:lstStyle/>
                    <a:p>
                      <a:endParaRPr lang="fr-MQ"/>
                    </a:p>
                  </a:txBody>
                  <a:tcPr/>
                </a:tc>
                <a:tc gridSpan="3" vMerge="1">
                  <a:txBody>
                    <a:bodyPr/>
                    <a:lstStyle/>
                    <a:p>
                      <a:endParaRPr lang="fr-MQ"/>
                    </a:p>
                  </a:txBody>
                  <a:tcPr/>
                </a:tc>
                <a:tc hMerge="1" vMerge="1">
                  <a:txBody>
                    <a:bodyPr/>
                    <a:lstStyle/>
                    <a:p>
                      <a:endParaRPr lang="fr-MQ"/>
                    </a:p>
                  </a:txBody>
                  <a:tcPr/>
                </a:tc>
                <a:tc hMerge="1" vMerge="1">
                  <a:txBody>
                    <a:bodyPr/>
                    <a:lstStyle/>
                    <a:p>
                      <a:endParaRPr lang="fr-MQ"/>
                    </a:p>
                  </a:txBody>
                  <a:tcPr/>
                </a:tc>
                <a:extLst>
                  <a:ext uri="{0D108BD9-81ED-4DB2-BD59-A6C34878D82A}">
                    <a16:rowId xmlns:a16="http://schemas.microsoft.com/office/drawing/2014/main" val="3265748372"/>
                  </a:ext>
                </a:extLst>
              </a:tr>
              <a:tr h="173603">
                <a:tc>
                  <a:txBody>
                    <a:bodyPr/>
                    <a:lstStyle/>
                    <a:p>
                      <a:pPr algn="l" fontAlgn="b"/>
                      <a:r>
                        <a:rPr lang="fr-FR" sz="600" b="1" i="0" u="none" strike="noStrike">
                          <a:solidFill>
                            <a:srgbClr val="000000"/>
                          </a:solidFill>
                          <a:effectLst/>
                          <a:latin typeface="Roboto" panose="02000000000000000000" pitchFamily="2" charset="0"/>
                        </a:rPr>
                        <a:t>Surface de locaux mis en chantier</a:t>
                      </a:r>
                    </a:p>
                  </a:txBody>
                  <a:tcPr marL="4697" marR="4697" marT="4697" marB="0" anchor="b">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MQ" sz="700" b="1" i="0" u="none" strike="noStrike">
                          <a:solidFill>
                            <a:srgbClr val="5B7F21"/>
                          </a:solidFill>
                          <a:effectLst/>
                          <a:latin typeface="Roboto" panose="02000000000000000000" pitchFamily="2" charset="0"/>
                        </a:rPr>
                        <a:t>+59,0%</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MQ" sz="900" b="1" i="0" u="none" strike="noStrike">
                          <a:solidFill>
                            <a:srgbClr val="5B7F21"/>
                          </a:solidFill>
                          <a:effectLst/>
                          <a:latin typeface="Roboto" panose="02000000000000000000" pitchFamily="2" charset="0"/>
                        </a:rPr>
                        <a:t>▲</a:t>
                      </a:r>
                    </a:p>
                  </a:txBody>
                  <a:tcPr marL="4697" marR="4697" marT="4697" marB="0" anchor="ctr">
                    <a:lnL>
                      <a:noFill/>
                    </a:lnL>
                    <a:lnR>
                      <a:noFill/>
                    </a:lnR>
                    <a:lnT>
                      <a:noFill/>
                    </a:lnT>
                    <a:lnB>
                      <a:noFill/>
                    </a:lnB>
                    <a:solidFill>
                      <a:srgbClr val="FFFFFF"/>
                    </a:solidFill>
                  </a:tcPr>
                </a:tc>
                <a:tc rowSpan="2">
                  <a:txBody>
                    <a:bodyPr/>
                    <a:lstStyle/>
                    <a:p>
                      <a:pPr algn="ctr" fontAlgn="ctr"/>
                      <a:r>
                        <a:rPr lang="fr-029" sz="400" b="1" i="0" u="none" strike="noStrike">
                          <a:solidFill>
                            <a:srgbClr val="000000"/>
                          </a:solidFill>
                          <a:effectLst/>
                          <a:latin typeface="Roboto" panose="02000000000000000000" pitchFamily="2" charset="0"/>
                        </a:rPr>
                        <a:t>56 mill. m²</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MQ" sz="700" b="1" i="0" u="none" strike="noStrike">
                          <a:solidFill>
                            <a:srgbClr val="5B7F21"/>
                          </a:solidFill>
                          <a:effectLst/>
                          <a:latin typeface="Roboto" panose="02000000000000000000" pitchFamily="2" charset="0"/>
                        </a:rPr>
                        <a:t>+18,4%</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MQ" sz="900" b="1" i="0" u="none" strike="noStrike">
                          <a:solidFill>
                            <a:srgbClr val="5B7F21"/>
                          </a:solidFill>
                          <a:effectLst/>
                          <a:latin typeface="Roboto" panose="02000000000000000000" pitchFamily="2" charset="0"/>
                        </a:rPr>
                        <a:t>▲</a:t>
                      </a:r>
                    </a:p>
                  </a:txBody>
                  <a:tcPr marL="4697" marR="4697" marT="4697" marB="0" anchor="ctr">
                    <a:lnL>
                      <a:noFill/>
                    </a:lnL>
                    <a:lnR>
                      <a:noFill/>
                    </a:lnR>
                    <a:lnT>
                      <a:noFill/>
                    </a:lnT>
                    <a:lnB>
                      <a:noFill/>
                    </a:lnB>
                    <a:solidFill>
                      <a:srgbClr val="FFFFFF"/>
                    </a:solidFill>
                  </a:tcPr>
                </a:tc>
                <a:tc rowSpan="2">
                  <a:txBody>
                    <a:bodyPr/>
                    <a:lstStyle/>
                    <a:p>
                      <a:pPr algn="ctr" fontAlgn="ctr"/>
                      <a:r>
                        <a:rPr lang="fr-029" sz="400" b="1" i="0" u="none" strike="noStrike">
                          <a:solidFill>
                            <a:srgbClr val="000000"/>
                          </a:solidFill>
                          <a:effectLst/>
                          <a:latin typeface="Roboto" panose="02000000000000000000" pitchFamily="2" charset="0"/>
                        </a:rPr>
                        <a:t>44 mill. m²</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MQ" sz="700" b="1" i="0" u="none" strike="noStrike">
                          <a:solidFill>
                            <a:srgbClr val="5B7F21"/>
                          </a:solidFill>
                          <a:effectLst/>
                          <a:latin typeface="Roboto" panose="02000000000000000000" pitchFamily="2" charset="0"/>
                        </a:rPr>
                        <a:t>+94,9%</a:t>
                      </a:r>
                    </a:p>
                  </a:txBody>
                  <a:tcPr marL="4697" marR="4697" marT="4697" marB="0" anchor="ctr">
                    <a:lnL>
                      <a:noFill/>
                    </a:lnL>
                    <a:lnR>
                      <a:noFill/>
                    </a:lnR>
                    <a:lnT>
                      <a:noFill/>
                    </a:lnT>
                    <a:lnB>
                      <a:noFill/>
                    </a:lnB>
                    <a:solidFill>
                      <a:srgbClr val="FFFFFF"/>
                    </a:solidFill>
                  </a:tcPr>
                </a:tc>
                <a:tc rowSpan="2">
                  <a:txBody>
                    <a:bodyPr/>
                    <a:lstStyle/>
                    <a:p>
                      <a:pPr algn="ctr" fontAlgn="ctr"/>
                      <a:r>
                        <a:rPr lang="fr-MQ" sz="900" b="1" i="0" u="none" strike="noStrike">
                          <a:solidFill>
                            <a:srgbClr val="5B7F21"/>
                          </a:solidFill>
                          <a:effectLst/>
                          <a:latin typeface="Roboto" panose="02000000000000000000" pitchFamily="2" charset="0"/>
                        </a:rPr>
                        <a:t>▲</a:t>
                      </a:r>
                    </a:p>
                  </a:txBody>
                  <a:tcPr marL="4697" marR="4697" marT="4697" marB="0" anchor="ctr">
                    <a:lnL>
                      <a:noFill/>
                    </a:lnL>
                    <a:lnR>
                      <a:noFill/>
                    </a:lnR>
                    <a:lnT>
                      <a:noFill/>
                    </a:lnT>
                    <a:lnB>
                      <a:noFill/>
                    </a:lnB>
                    <a:solidFill>
                      <a:srgbClr val="FFFFFF"/>
                    </a:solidFill>
                  </a:tcPr>
                </a:tc>
                <a:tc rowSpan="2">
                  <a:txBody>
                    <a:bodyPr/>
                    <a:lstStyle/>
                    <a:p>
                      <a:pPr algn="ctr" fontAlgn="ctr"/>
                      <a:r>
                        <a:rPr lang="fr-029" sz="400" b="1" i="0" u="none" strike="noStrike">
                          <a:solidFill>
                            <a:srgbClr val="000000"/>
                          </a:solidFill>
                          <a:effectLst/>
                          <a:latin typeface="Roboto" panose="02000000000000000000" pitchFamily="2" charset="0"/>
                        </a:rPr>
                        <a:t>86 mill. m²</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MQ" sz="700" b="1" i="0" u="none" strike="noStrike">
                          <a:solidFill>
                            <a:srgbClr val="F91F00"/>
                          </a:solidFill>
                          <a:effectLst/>
                          <a:latin typeface="Roboto" panose="02000000000000000000" pitchFamily="2" charset="0"/>
                        </a:rPr>
                        <a:t>-14,0%</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MQ" sz="900" b="1" i="0" u="none" strike="noStrike">
                          <a:solidFill>
                            <a:srgbClr val="F91F00"/>
                          </a:solidFill>
                          <a:effectLst/>
                          <a:latin typeface="Roboto" panose="02000000000000000000" pitchFamily="2" charset="0"/>
                        </a:rPr>
                        <a:t>▼</a:t>
                      </a:r>
                    </a:p>
                  </a:txBody>
                  <a:tcPr marL="4697" marR="4697" marT="4697" marB="0" anchor="ctr">
                    <a:lnL>
                      <a:noFill/>
                    </a:lnL>
                    <a:lnR>
                      <a:noFill/>
                    </a:lnR>
                    <a:lnT>
                      <a:noFill/>
                    </a:lnT>
                    <a:lnB>
                      <a:noFill/>
                    </a:lnB>
                    <a:solidFill>
                      <a:srgbClr val="FFFFFF"/>
                    </a:solidFill>
                  </a:tcPr>
                </a:tc>
                <a:tc rowSpan="2">
                  <a:txBody>
                    <a:bodyPr/>
                    <a:lstStyle/>
                    <a:p>
                      <a:pPr algn="ctr" fontAlgn="ctr"/>
                      <a:r>
                        <a:rPr lang="fr-029" sz="400" b="1" i="0" u="none" strike="noStrike">
                          <a:solidFill>
                            <a:srgbClr val="000000"/>
                          </a:solidFill>
                          <a:effectLst/>
                          <a:latin typeface="Roboto" panose="02000000000000000000" pitchFamily="2" charset="0"/>
                        </a:rPr>
                        <a:t>185 mill. m²</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MQ" sz="700" b="1" i="0" u="none" strike="noStrike">
                          <a:solidFill>
                            <a:srgbClr val="F91F00"/>
                          </a:solidFill>
                          <a:effectLst/>
                          <a:latin typeface="Roboto" panose="02000000000000000000" pitchFamily="2" charset="0"/>
                        </a:rPr>
                        <a:t>-3,2%</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MQ" sz="900" b="1" i="0" u="none" strike="noStrike">
                          <a:solidFill>
                            <a:srgbClr val="F91F00"/>
                          </a:solidFill>
                          <a:effectLst/>
                          <a:latin typeface="Roboto" panose="02000000000000000000" pitchFamily="2" charset="0"/>
                        </a:rPr>
                        <a:t>▼</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029" sz="400" b="1" i="0" u="none" strike="noStrike">
                          <a:solidFill>
                            <a:srgbClr val="000000"/>
                          </a:solidFill>
                          <a:effectLst/>
                          <a:latin typeface="Roboto" panose="02000000000000000000" pitchFamily="2" charset="0"/>
                        </a:rPr>
                        <a:t>24 803 mill. m²</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242892551"/>
                  </a:ext>
                </a:extLst>
              </a:tr>
              <a:tr h="264019">
                <a:tc>
                  <a:txBody>
                    <a:bodyPr/>
                    <a:lstStyle/>
                    <a:p>
                      <a:pPr algn="l" fontAlgn="t"/>
                      <a:r>
                        <a:rPr lang="fr-FR" sz="400" b="0" i="0" u="none" strike="noStrike">
                          <a:solidFill>
                            <a:srgbClr val="1F4E78"/>
                          </a:solidFill>
                          <a:effectLst/>
                          <a:latin typeface="Roboto" panose="02000000000000000000" pitchFamily="2" charset="0"/>
                        </a:rPr>
                        <a:t>Situation à fin juin 2021 Cumul 12 mois (évol 1 an), en milliers de m², en date de prise en compte (DPC)</a:t>
                      </a:r>
                    </a:p>
                  </a:txBody>
                  <a:tcPr marL="4697" marR="4697" marT="4697" marB="0">
                    <a:lnL>
                      <a:noFill/>
                    </a:lnL>
                    <a:lnR>
                      <a:noFill/>
                    </a:lnR>
                    <a:lnT>
                      <a:noFill/>
                    </a:lnT>
                    <a:lnB>
                      <a:noFill/>
                    </a:lnB>
                    <a:solidFill>
                      <a:srgbClr val="FFFFFF"/>
                    </a:solidFill>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extLst>
                  <a:ext uri="{0D108BD9-81ED-4DB2-BD59-A6C34878D82A}">
                    <a16:rowId xmlns:a16="http://schemas.microsoft.com/office/drawing/2014/main" val="4204660458"/>
                  </a:ext>
                </a:extLst>
              </a:tr>
              <a:tr h="173603">
                <a:tc>
                  <a:txBody>
                    <a:bodyPr/>
                    <a:lstStyle/>
                    <a:p>
                      <a:pPr algn="l" fontAlgn="b"/>
                      <a:r>
                        <a:rPr lang="fr-029" sz="600" b="1" i="0" u="none" strike="noStrike">
                          <a:solidFill>
                            <a:srgbClr val="000000"/>
                          </a:solidFill>
                          <a:effectLst/>
                          <a:latin typeface="Roboto" panose="02000000000000000000" pitchFamily="2" charset="0"/>
                        </a:rPr>
                        <a:t>Surface de locaux autorisés</a:t>
                      </a:r>
                    </a:p>
                  </a:txBody>
                  <a:tcPr marL="4697" marR="4697" marT="4697" marB="0" anchor="b">
                    <a:lnL>
                      <a:noFill/>
                    </a:lnL>
                    <a:lnR>
                      <a:noFill/>
                    </a:lnR>
                    <a:lnT>
                      <a:noFill/>
                    </a:lnT>
                    <a:lnB>
                      <a:noFill/>
                    </a:lnB>
                    <a:solidFill>
                      <a:srgbClr val="FFFFFF"/>
                    </a:solidFill>
                  </a:tcPr>
                </a:tc>
                <a:tc rowSpan="2">
                  <a:txBody>
                    <a:bodyPr/>
                    <a:lstStyle/>
                    <a:p>
                      <a:pPr algn="ctr" fontAlgn="ctr"/>
                      <a:r>
                        <a:rPr lang="fr-MQ" sz="700" b="1" i="0" u="none" strike="noStrike">
                          <a:solidFill>
                            <a:srgbClr val="F91F00"/>
                          </a:solidFill>
                          <a:effectLst/>
                          <a:latin typeface="Roboto" panose="02000000000000000000" pitchFamily="2" charset="0"/>
                        </a:rPr>
                        <a:t>-14,3%</a:t>
                      </a:r>
                    </a:p>
                  </a:txBody>
                  <a:tcPr marL="4697" marR="4697" marT="4697" marB="0" anchor="ctr">
                    <a:lnL>
                      <a:noFill/>
                    </a:lnL>
                    <a:lnR>
                      <a:noFill/>
                    </a:lnR>
                    <a:lnT>
                      <a:noFill/>
                    </a:lnT>
                    <a:lnB>
                      <a:noFill/>
                    </a:lnB>
                    <a:solidFill>
                      <a:srgbClr val="FFFFFF"/>
                    </a:solidFill>
                  </a:tcPr>
                </a:tc>
                <a:tc rowSpan="2">
                  <a:txBody>
                    <a:bodyPr/>
                    <a:lstStyle/>
                    <a:p>
                      <a:pPr algn="ctr" fontAlgn="ctr"/>
                      <a:r>
                        <a:rPr lang="fr-MQ" sz="900" b="1" i="0" u="none" strike="noStrike">
                          <a:solidFill>
                            <a:srgbClr val="F91F00"/>
                          </a:solidFill>
                          <a:effectLst/>
                          <a:latin typeface="Roboto" panose="02000000000000000000" pitchFamily="2" charset="0"/>
                        </a:rPr>
                        <a:t>▼</a:t>
                      </a:r>
                    </a:p>
                  </a:txBody>
                  <a:tcPr marL="4697" marR="4697" marT="4697" marB="0" anchor="ctr">
                    <a:lnL>
                      <a:noFill/>
                    </a:lnL>
                    <a:lnR>
                      <a:noFill/>
                    </a:lnR>
                    <a:lnT>
                      <a:noFill/>
                    </a:lnT>
                    <a:lnB>
                      <a:noFill/>
                    </a:lnB>
                    <a:solidFill>
                      <a:srgbClr val="FFFFFF"/>
                    </a:solidFill>
                  </a:tcPr>
                </a:tc>
                <a:tc rowSpan="2">
                  <a:txBody>
                    <a:bodyPr/>
                    <a:lstStyle/>
                    <a:p>
                      <a:pPr algn="ctr" fontAlgn="ctr"/>
                      <a:r>
                        <a:rPr lang="fr-029" sz="400" b="1" i="0" u="none" strike="noStrike">
                          <a:solidFill>
                            <a:srgbClr val="000000"/>
                          </a:solidFill>
                          <a:effectLst/>
                          <a:latin typeface="Roboto" panose="02000000000000000000" pitchFamily="2" charset="0"/>
                        </a:rPr>
                        <a:t>75 mill. m²</a:t>
                      </a:r>
                    </a:p>
                  </a:txBody>
                  <a:tcPr marL="4697" marR="4697" marT="4697" marB="0" anchor="ctr">
                    <a:lnL>
                      <a:noFill/>
                    </a:lnL>
                    <a:lnR>
                      <a:noFill/>
                    </a:lnR>
                    <a:lnT>
                      <a:noFill/>
                    </a:lnT>
                    <a:lnB>
                      <a:noFill/>
                    </a:lnB>
                    <a:solidFill>
                      <a:srgbClr val="FFFFFF"/>
                    </a:solidFill>
                  </a:tcPr>
                </a:tc>
                <a:tc rowSpan="2">
                  <a:txBody>
                    <a:bodyPr/>
                    <a:lstStyle/>
                    <a:p>
                      <a:pPr algn="ctr" fontAlgn="ctr"/>
                      <a:r>
                        <a:rPr lang="fr-MQ" sz="700" b="1" i="0" u="none" strike="noStrike">
                          <a:solidFill>
                            <a:srgbClr val="5B7F21"/>
                          </a:solidFill>
                          <a:effectLst/>
                          <a:latin typeface="Roboto" panose="02000000000000000000" pitchFamily="2" charset="0"/>
                        </a:rPr>
                        <a:t>+105,5%</a:t>
                      </a:r>
                    </a:p>
                  </a:txBody>
                  <a:tcPr marL="4697" marR="4697" marT="4697" marB="0" anchor="ctr">
                    <a:lnL>
                      <a:noFill/>
                    </a:lnL>
                    <a:lnR>
                      <a:noFill/>
                    </a:lnR>
                    <a:lnT>
                      <a:noFill/>
                    </a:lnT>
                    <a:lnB>
                      <a:noFill/>
                    </a:lnB>
                    <a:solidFill>
                      <a:srgbClr val="FFFFFF"/>
                    </a:solidFill>
                  </a:tcPr>
                </a:tc>
                <a:tc rowSpan="2">
                  <a:txBody>
                    <a:bodyPr/>
                    <a:lstStyle/>
                    <a:p>
                      <a:pPr algn="ctr" fontAlgn="ctr"/>
                      <a:r>
                        <a:rPr lang="fr-MQ" sz="900" b="1" i="0" u="none" strike="noStrike">
                          <a:solidFill>
                            <a:srgbClr val="5B7F21"/>
                          </a:solidFill>
                          <a:effectLst/>
                          <a:latin typeface="Roboto" panose="02000000000000000000" pitchFamily="2" charset="0"/>
                        </a:rPr>
                        <a:t>▲</a:t>
                      </a:r>
                    </a:p>
                  </a:txBody>
                  <a:tcPr marL="4697" marR="4697" marT="4697" marB="0" anchor="ctr">
                    <a:lnL>
                      <a:noFill/>
                    </a:lnL>
                    <a:lnR>
                      <a:noFill/>
                    </a:lnR>
                    <a:lnT>
                      <a:noFill/>
                    </a:lnT>
                    <a:lnB>
                      <a:noFill/>
                    </a:lnB>
                    <a:solidFill>
                      <a:srgbClr val="FFFFFF"/>
                    </a:solidFill>
                  </a:tcPr>
                </a:tc>
                <a:tc rowSpan="2">
                  <a:txBody>
                    <a:bodyPr/>
                    <a:lstStyle/>
                    <a:p>
                      <a:pPr algn="ctr" fontAlgn="ctr"/>
                      <a:r>
                        <a:rPr lang="fr-029" sz="400" b="1" i="0" u="none" strike="noStrike">
                          <a:solidFill>
                            <a:srgbClr val="000000"/>
                          </a:solidFill>
                          <a:effectLst/>
                          <a:latin typeface="Roboto" panose="02000000000000000000" pitchFamily="2" charset="0"/>
                        </a:rPr>
                        <a:t>101 mill. m²</a:t>
                      </a:r>
                    </a:p>
                  </a:txBody>
                  <a:tcPr marL="4697" marR="4697" marT="4697" marB="0" anchor="ctr">
                    <a:lnL>
                      <a:noFill/>
                    </a:lnL>
                    <a:lnR>
                      <a:noFill/>
                    </a:lnR>
                    <a:lnT>
                      <a:noFill/>
                    </a:lnT>
                    <a:lnB>
                      <a:noFill/>
                    </a:lnB>
                    <a:solidFill>
                      <a:srgbClr val="FFFFFF"/>
                    </a:solidFill>
                  </a:tcPr>
                </a:tc>
                <a:tc rowSpan="2">
                  <a:txBody>
                    <a:bodyPr/>
                    <a:lstStyle/>
                    <a:p>
                      <a:pPr algn="ctr" fontAlgn="ctr"/>
                      <a:r>
                        <a:rPr lang="fr-MQ" sz="700" b="1" i="0" u="none" strike="noStrike">
                          <a:solidFill>
                            <a:srgbClr val="5B7F21"/>
                          </a:solidFill>
                          <a:effectLst/>
                          <a:latin typeface="Roboto" panose="02000000000000000000" pitchFamily="2" charset="0"/>
                        </a:rPr>
                        <a:t>+7,7%</a:t>
                      </a:r>
                    </a:p>
                  </a:txBody>
                  <a:tcPr marL="4697" marR="4697" marT="4697" marB="0" anchor="ctr">
                    <a:lnL>
                      <a:noFill/>
                    </a:lnL>
                    <a:lnR>
                      <a:noFill/>
                    </a:lnR>
                    <a:lnT>
                      <a:noFill/>
                    </a:lnT>
                    <a:lnB>
                      <a:noFill/>
                    </a:lnB>
                    <a:solidFill>
                      <a:srgbClr val="FFFFFF"/>
                    </a:solidFill>
                  </a:tcPr>
                </a:tc>
                <a:tc rowSpan="2">
                  <a:txBody>
                    <a:bodyPr/>
                    <a:lstStyle/>
                    <a:p>
                      <a:pPr algn="ctr" fontAlgn="ctr"/>
                      <a:r>
                        <a:rPr lang="fr-MQ" sz="900" b="1" i="0" u="none" strike="noStrike">
                          <a:solidFill>
                            <a:srgbClr val="5B7F21"/>
                          </a:solidFill>
                          <a:effectLst/>
                          <a:latin typeface="Roboto" panose="02000000000000000000" pitchFamily="2" charset="0"/>
                        </a:rPr>
                        <a:t>▲</a:t>
                      </a:r>
                    </a:p>
                  </a:txBody>
                  <a:tcPr marL="4697" marR="4697" marT="4697" marB="0" anchor="ctr">
                    <a:lnL>
                      <a:noFill/>
                    </a:lnL>
                    <a:lnR>
                      <a:noFill/>
                    </a:lnR>
                    <a:lnT>
                      <a:noFill/>
                    </a:lnT>
                    <a:lnB>
                      <a:noFill/>
                    </a:lnB>
                    <a:solidFill>
                      <a:srgbClr val="FFFFFF"/>
                    </a:solidFill>
                  </a:tcPr>
                </a:tc>
                <a:tc rowSpan="2">
                  <a:txBody>
                    <a:bodyPr/>
                    <a:lstStyle/>
                    <a:p>
                      <a:pPr algn="ctr" fontAlgn="ctr"/>
                      <a:r>
                        <a:rPr lang="fr-029" sz="400" b="1" i="0" u="none" strike="noStrike">
                          <a:solidFill>
                            <a:srgbClr val="000000"/>
                          </a:solidFill>
                          <a:effectLst/>
                          <a:latin typeface="Roboto" panose="02000000000000000000" pitchFamily="2" charset="0"/>
                        </a:rPr>
                        <a:t>147 mill. m²</a:t>
                      </a:r>
                    </a:p>
                  </a:txBody>
                  <a:tcPr marL="4697" marR="4697" marT="4697" marB="0" anchor="ctr">
                    <a:lnL>
                      <a:noFill/>
                    </a:lnL>
                    <a:lnR>
                      <a:noFill/>
                    </a:lnR>
                    <a:lnT>
                      <a:noFill/>
                    </a:lnT>
                    <a:lnB>
                      <a:noFill/>
                    </a:lnB>
                    <a:solidFill>
                      <a:srgbClr val="FFFFFF"/>
                    </a:solidFill>
                  </a:tcPr>
                </a:tc>
                <a:tc rowSpan="2">
                  <a:txBody>
                    <a:bodyPr/>
                    <a:lstStyle/>
                    <a:p>
                      <a:pPr algn="ctr" fontAlgn="ctr"/>
                      <a:r>
                        <a:rPr lang="fr-MQ" sz="700" b="1" i="0" u="none" strike="noStrike">
                          <a:solidFill>
                            <a:srgbClr val="F91F00"/>
                          </a:solidFill>
                          <a:effectLst/>
                          <a:latin typeface="Roboto" panose="02000000000000000000" pitchFamily="2" charset="0"/>
                        </a:rPr>
                        <a:t>-13,9%</a:t>
                      </a:r>
                    </a:p>
                  </a:txBody>
                  <a:tcPr marL="4697" marR="4697" marT="4697" marB="0" anchor="ctr">
                    <a:lnL>
                      <a:noFill/>
                    </a:lnL>
                    <a:lnR>
                      <a:noFill/>
                    </a:lnR>
                    <a:lnT>
                      <a:noFill/>
                    </a:lnT>
                    <a:lnB>
                      <a:noFill/>
                    </a:lnB>
                    <a:solidFill>
                      <a:srgbClr val="FFFFFF"/>
                    </a:solidFill>
                  </a:tcPr>
                </a:tc>
                <a:tc rowSpan="2">
                  <a:txBody>
                    <a:bodyPr/>
                    <a:lstStyle/>
                    <a:p>
                      <a:pPr algn="ctr" fontAlgn="ctr"/>
                      <a:r>
                        <a:rPr lang="fr-MQ" sz="900" b="1" i="0" u="none" strike="noStrike">
                          <a:solidFill>
                            <a:srgbClr val="F91F00"/>
                          </a:solidFill>
                          <a:effectLst/>
                          <a:latin typeface="Roboto" panose="02000000000000000000" pitchFamily="2" charset="0"/>
                        </a:rPr>
                        <a:t>▼</a:t>
                      </a:r>
                    </a:p>
                  </a:txBody>
                  <a:tcPr marL="4697" marR="4697" marT="4697" marB="0" anchor="ctr">
                    <a:lnL>
                      <a:noFill/>
                    </a:lnL>
                    <a:lnR>
                      <a:noFill/>
                    </a:lnR>
                    <a:lnT>
                      <a:noFill/>
                    </a:lnT>
                    <a:lnB>
                      <a:noFill/>
                    </a:lnB>
                    <a:solidFill>
                      <a:srgbClr val="FFFFFF"/>
                    </a:solidFill>
                  </a:tcPr>
                </a:tc>
                <a:tc rowSpan="2">
                  <a:txBody>
                    <a:bodyPr/>
                    <a:lstStyle/>
                    <a:p>
                      <a:pPr algn="ctr" fontAlgn="ctr"/>
                      <a:r>
                        <a:rPr lang="fr-029" sz="400" b="1" i="0" u="none" strike="noStrike">
                          <a:solidFill>
                            <a:srgbClr val="000000"/>
                          </a:solidFill>
                          <a:effectLst/>
                          <a:latin typeface="Roboto" panose="02000000000000000000" pitchFamily="2" charset="0"/>
                        </a:rPr>
                        <a:t>356 mill. m²</a:t>
                      </a:r>
                    </a:p>
                  </a:txBody>
                  <a:tcPr marL="4697" marR="4697" marT="4697" marB="0" anchor="ctr">
                    <a:lnL>
                      <a:noFill/>
                    </a:lnL>
                    <a:lnR>
                      <a:noFill/>
                    </a:lnR>
                    <a:lnT>
                      <a:noFill/>
                    </a:lnT>
                    <a:lnB>
                      <a:noFill/>
                    </a:lnB>
                    <a:solidFill>
                      <a:srgbClr val="FFFFFF"/>
                    </a:solidFill>
                  </a:tcPr>
                </a:tc>
                <a:tc rowSpan="2">
                  <a:txBody>
                    <a:bodyPr/>
                    <a:lstStyle/>
                    <a:p>
                      <a:pPr algn="ctr" fontAlgn="ctr"/>
                      <a:r>
                        <a:rPr lang="fr-MQ" sz="700" b="1" i="0" u="none" strike="noStrike">
                          <a:solidFill>
                            <a:srgbClr val="5B7F21"/>
                          </a:solidFill>
                          <a:effectLst/>
                          <a:latin typeface="Roboto" panose="02000000000000000000" pitchFamily="2" charset="0"/>
                        </a:rPr>
                        <a:t>+1,5%</a:t>
                      </a:r>
                    </a:p>
                  </a:txBody>
                  <a:tcPr marL="4697" marR="4697" marT="4697" marB="0" anchor="ctr">
                    <a:lnL>
                      <a:noFill/>
                    </a:lnL>
                    <a:lnR>
                      <a:noFill/>
                    </a:lnR>
                    <a:lnT>
                      <a:noFill/>
                    </a:lnT>
                    <a:lnB>
                      <a:noFill/>
                    </a:lnB>
                    <a:solidFill>
                      <a:srgbClr val="FFFFFF"/>
                    </a:solidFill>
                  </a:tcPr>
                </a:tc>
                <a:tc rowSpan="2">
                  <a:txBody>
                    <a:bodyPr/>
                    <a:lstStyle/>
                    <a:p>
                      <a:pPr algn="ctr" fontAlgn="ctr"/>
                      <a:r>
                        <a:rPr lang="fr-MQ" sz="900" b="1" i="0" u="none" strike="noStrike">
                          <a:solidFill>
                            <a:srgbClr val="5B7F21"/>
                          </a:solidFill>
                          <a:effectLst/>
                          <a:latin typeface="Roboto" panose="02000000000000000000" pitchFamily="2" charset="0"/>
                        </a:rPr>
                        <a:t>▲</a:t>
                      </a:r>
                    </a:p>
                  </a:txBody>
                  <a:tcPr marL="4697" marR="4697" marT="4697" marB="0" anchor="ctr">
                    <a:lnL>
                      <a:noFill/>
                    </a:lnL>
                    <a:lnR>
                      <a:noFill/>
                    </a:lnR>
                    <a:lnT>
                      <a:noFill/>
                    </a:lnT>
                    <a:lnB>
                      <a:noFill/>
                    </a:lnB>
                    <a:solidFill>
                      <a:srgbClr val="FFFFFF"/>
                    </a:solidFill>
                  </a:tcPr>
                </a:tc>
                <a:tc rowSpan="2">
                  <a:txBody>
                    <a:bodyPr/>
                    <a:lstStyle/>
                    <a:p>
                      <a:pPr algn="ctr" fontAlgn="ctr"/>
                      <a:r>
                        <a:rPr lang="fr-029" sz="400" b="1" i="0" u="none" strike="noStrike">
                          <a:solidFill>
                            <a:srgbClr val="000000"/>
                          </a:solidFill>
                          <a:effectLst/>
                          <a:latin typeface="Roboto" panose="02000000000000000000" pitchFamily="2" charset="0"/>
                        </a:rPr>
                        <a:t>36 354 mill. m²</a:t>
                      </a:r>
                    </a:p>
                  </a:txBody>
                  <a:tcPr marL="4697" marR="4697" marT="4697" marB="0" anchor="ctr">
                    <a:lnL>
                      <a:noFill/>
                    </a:lnL>
                    <a:lnR>
                      <a:noFill/>
                    </a:lnR>
                    <a:lnT>
                      <a:noFill/>
                    </a:lnT>
                    <a:lnB>
                      <a:noFill/>
                    </a:lnB>
                    <a:solidFill>
                      <a:srgbClr val="FFFFFF"/>
                    </a:solidFill>
                  </a:tcPr>
                </a:tc>
                <a:extLst>
                  <a:ext uri="{0D108BD9-81ED-4DB2-BD59-A6C34878D82A}">
                    <a16:rowId xmlns:a16="http://schemas.microsoft.com/office/drawing/2014/main" val="2589737648"/>
                  </a:ext>
                </a:extLst>
              </a:tr>
              <a:tr h="264019">
                <a:tc>
                  <a:txBody>
                    <a:bodyPr/>
                    <a:lstStyle/>
                    <a:p>
                      <a:pPr algn="l" fontAlgn="t"/>
                      <a:r>
                        <a:rPr lang="fr-FR" sz="400" b="0" i="0" u="none" strike="noStrike">
                          <a:solidFill>
                            <a:srgbClr val="1F4E78"/>
                          </a:solidFill>
                          <a:effectLst/>
                          <a:latin typeface="Roboto" panose="02000000000000000000" pitchFamily="2" charset="0"/>
                        </a:rPr>
                        <a:t>Situation à fin juin 2021 Cumul 12 mois (évol 1 an), en milliers de m², en date de prise en compte (DPC)</a:t>
                      </a:r>
                    </a:p>
                  </a:txBody>
                  <a:tcPr marL="4697" marR="4697" marT="4697" marB="0">
                    <a:lnL>
                      <a:noFill/>
                    </a:lnL>
                    <a:lnR>
                      <a:noFill/>
                    </a:lnR>
                    <a:lnT>
                      <a:noFill/>
                    </a:lnT>
                    <a:lnB>
                      <a:noFill/>
                    </a:lnB>
                    <a:solidFill>
                      <a:srgbClr val="FFFFFF"/>
                    </a:solidFill>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extLst>
                  <a:ext uri="{0D108BD9-81ED-4DB2-BD59-A6C34878D82A}">
                    <a16:rowId xmlns:a16="http://schemas.microsoft.com/office/drawing/2014/main" val="298135"/>
                  </a:ext>
                </a:extLst>
              </a:tr>
              <a:tr h="218446">
                <a:tc rowSpan="2">
                  <a:txBody>
                    <a:bodyPr/>
                    <a:lstStyle/>
                    <a:p>
                      <a:pPr algn="ctr" fontAlgn="ctr"/>
                      <a:r>
                        <a:rPr lang="fr-MQ" sz="900" b="1" i="0" u="none" strike="noStrike">
                          <a:solidFill>
                            <a:srgbClr val="FFC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7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9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4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7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9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4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7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9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4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7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9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4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7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9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4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extLst>
                  <a:ext uri="{0D108BD9-81ED-4DB2-BD59-A6C34878D82A}">
                    <a16:rowId xmlns:a16="http://schemas.microsoft.com/office/drawing/2014/main" val="1698971191"/>
                  </a:ext>
                </a:extLst>
              </a:tr>
              <a:tr h="218446">
                <a:tc vMerge="1">
                  <a:txBody>
                    <a:bodyPr/>
                    <a:lstStyle/>
                    <a:p>
                      <a:endParaRPr lang="fr-MQ"/>
                    </a:p>
                  </a:txBody>
                  <a:tcPr/>
                </a:tc>
                <a:tc>
                  <a:txBody>
                    <a:bodyPr/>
                    <a:lstStyle/>
                    <a:p>
                      <a:pPr algn="ctr" fontAlgn="ctr"/>
                      <a:r>
                        <a:rPr lang="fr-MQ" sz="700" b="1" i="0" u="none" strike="noStrike">
                          <a:solidFill>
                            <a:srgbClr val="FF850D"/>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9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4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700" b="1" i="0" u="none" strike="noStrike">
                          <a:solidFill>
                            <a:srgbClr val="FF850D"/>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9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4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700" b="1" i="0" u="none" strike="noStrike">
                          <a:solidFill>
                            <a:srgbClr val="FF850D"/>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9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4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700" b="1" i="0" u="none" strike="noStrike">
                          <a:solidFill>
                            <a:srgbClr val="FF850D"/>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9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4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700" b="1" i="0" u="none" strike="noStrike">
                          <a:solidFill>
                            <a:srgbClr val="FF850D"/>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9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4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extLst>
                  <a:ext uri="{0D108BD9-81ED-4DB2-BD59-A6C34878D82A}">
                    <a16:rowId xmlns:a16="http://schemas.microsoft.com/office/drawing/2014/main" val="2390971958"/>
                  </a:ext>
                </a:extLst>
              </a:tr>
              <a:tr h="124573">
                <a:tc>
                  <a:txBody>
                    <a:bodyPr/>
                    <a:lstStyle/>
                    <a:p>
                      <a:pPr algn="l" fontAlgn="ctr"/>
                      <a:r>
                        <a:rPr lang="fr-MQ" sz="500" b="0"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rowSpan="2" gridSpan="3">
                  <a:txBody>
                    <a:bodyPr/>
                    <a:lstStyle/>
                    <a:p>
                      <a:pPr algn="ctr" fontAlgn="ctr"/>
                      <a:r>
                        <a:rPr lang="fr-029" sz="700" b="1" i="0" u="none" strike="noStrike">
                          <a:solidFill>
                            <a:srgbClr val="000000"/>
                          </a:solidFill>
                          <a:effectLst/>
                          <a:latin typeface="Roboto" panose="02000000000000000000" pitchFamily="2" charset="0"/>
                        </a:rPr>
                        <a:t>Martinique</a:t>
                      </a:r>
                    </a:p>
                  </a:txBody>
                  <a:tcPr marL="4697" marR="4697" marT="4697" marB="0" anchor="ctr">
                    <a:lnL>
                      <a:noFill/>
                    </a:lnL>
                    <a:lnR>
                      <a:noFill/>
                    </a:lnR>
                    <a:lnT>
                      <a:noFill/>
                    </a:lnT>
                    <a:lnB>
                      <a:noFill/>
                    </a:lnB>
                    <a:solidFill>
                      <a:srgbClr val="FFFFFF"/>
                    </a:solidFill>
                  </a:tcPr>
                </a:tc>
                <a:tc rowSpan="2" hMerge="1">
                  <a:txBody>
                    <a:bodyPr/>
                    <a:lstStyle/>
                    <a:p>
                      <a:endParaRPr lang="fr-MQ"/>
                    </a:p>
                  </a:txBody>
                  <a:tcPr/>
                </a:tc>
                <a:tc rowSpan="2" hMerge="1">
                  <a:txBody>
                    <a:bodyPr/>
                    <a:lstStyle/>
                    <a:p>
                      <a:endParaRPr lang="fr-MQ"/>
                    </a:p>
                  </a:txBody>
                  <a:tcPr/>
                </a:tc>
                <a:tc rowSpan="2" gridSpan="3">
                  <a:txBody>
                    <a:bodyPr/>
                    <a:lstStyle/>
                    <a:p>
                      <a:pPr algn="ctr" fontAlgn="ctr"/>
                      <a:r>
                        <a:rPr lang="fr-029" sz="700" b="1" i="0" u="none" strike="noStrike">
                          <a:solidFill>
                            <a:srgbClr val="000000"/>
                          </a:solidFill>
                          <a:effectLst/>
                          <a:latin typeface="Roboto" panose="02000000000000000000" pitchFamily="2" charset="0"/>
                        </a:rPr>
                        <a:t>Guadeloupe</a:t>
                      </a:r>
                    </a:p>
                  </a:txBody>
                  <a:tcPr marL="4697" marR="4697" marT="4697" marB="0" anchor="ctr">
                    <a:lnL>
                      <a:noFill/>
                    </a:lnL>
                    <a:lnR>
                      <a:noFill/>
                    </a:lnR>
                    <a:lnT>
                      <a:noFill/>
                    </a:lnT>
                    <a:lnB>
                      <a:noFill/>
                    </a:lnB>
                    <a:solidFill>
                      <a:srgbClr val="FFFFFF"/>
                    </a:solidFill>
                  </a:tcPr>
                </a:tc>
                <a:tc rowSpan="2" hMerge="1">
                  <a:txBody>
                    <a:bodyPr/>
                    <a:lstStyle/>
                    <a:p>
                      <a:endParaRPr lang="fr-MQ"/>
                    </a:p>
                  </a:txBody>
                  <a:tcPr/>
                </a:tc>
                <a:tc rowSpan="2" hMerge="1">
                  <a:txBody>
                    <a:bodyPr/>
                    <a:lstStyle/>
                    <a:p>
                      <a:endParaRPr lang="fr-MQ"/>
                    </a:p>
                  </a:txBody>
                  <a:tcPr/>
                </a:tc>
                <a:tc rowSpan="2" gridSpan="3">
                  <a:txBody>
                    <a:bodyPr/>
                    <a:lstStyle/>
                    <a:p>
                      <a:pPr algn="ctr" fontAlgn="ctr"/>
                      <a:r>
                        <a:rPr lang="fr-MQ" sz="7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rowSpan="2" hMerge="1">
                  <a:txBody>
                    <a:bodyPr/>
                    <a:lstStyle/>
                    <a:p>
                      <a:endParaRPr lang="fr-MQ"/>
                    </a:p>
                  </a:txBody>
                  <a:tcPr/>
                </a:tc>
                <a:tc rowSpan="2" hMerge="1">
                  <a:txBody>
                    <a:bodyPr/>
                    <a:lstStyle/>
                    <a:p>
                      <a:endParaRPr lang="fr-MQ"/>
                    </a:p>
                  </a:txBody>
                  <a:tcPr/>
                </a:tc>
                <a:tc rowSpan="2" gridSpan="3">
                  <a:txBody>
                    <a:bodyPr/>
                    <a:lstStyle/>
                    <a:p>
                      <a:pPr algn="ctr" fontAlgn="ctr"/>
                      <a:r>
                        <a:rPr lang="fr-MQ" sz="7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rowSpan="2" hMerge="1">
                  <a:txBody>
                    <a:bodyPr/>
                    <a:lstStyle/>
                    <a:p>
                      <a:endParaRPr lang="fr-MQ"/>
                    </a:p>
                  </a:txBody>
                  <a:tcPr/>
                </a:tc>
                <a:tc rowSpan="2" hMerge="1">
                  <a:txBody>
                    <a:bodyPr/>
                    <a:lstStyle/>
                    <a:p>
                      <a:endParaRPr lang="fr-MQ"/>
                    </a:p>
                  </a:txBody>
                  <a:tcPr/>
                </a:tc>
                <a:tc rowSpan="2" gridSpan="3">
                  <a:txBody>
                    <a:bodyPr/>
                    <a:lstStyle/>
                    <a:p>
                      <a:pPr algn="ctr" fontAlgn="ctr"/>
                      <a:r>
                        <a:rPr lang="fr-MQ" sz="7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rowSpan="2" hMerge="1">
                  <a:txBody>
                    <a:bodyPr/>
                    <a:lstStyle/>
                    <a:p>
                      <a:endParaRPr lang="fr-MQ"/>
                    </a:p>
                  </a:txBody>
                  <a:tcPr/>
                </a:tc>
                <a:tc rowSpan="2" hMerge="1">
                  <a:txBody>
                    <a:bodyPr/>
                    <a:lstStyle/>
                    <a:p>
                      <a:endParaRPr lang="fr-MQ"/>
                    </a:p>
                  </a:txBody>
                  <a:tcPr/>
                </a:tc>
                <a:extLst>
                  <a:ext uri="{0D108BD9-81ED-4DB2-BD59-A6C34878D82A}">
                    <a16:rowId xmlns:a16="http://schemas.microsoft.com/office/drawing/2014/main" val="2676546693"/>
                  </a:ext>
                </a:extLst>
              </a:tr>
              <a:tr h="180835">
                <a:tc>
                  <a:txBody>
                    <a:bodyPr/>
                    <a:lstStyle/>
                    <a:p>
                      <a:pPr algn="l" fontAlgn="ctr"/>
                      <a:r>
                        <a:rPr lang="fr-029" sz="600" b="1" i="0" u="none" strike="noStrike">
                          <a:solidFill>
                            <a:srgbClr val="000000"/>
                          </a:solidFill>
                          <a:effectLst/>
                          <a:latin typeface="Roboto" panose="02000000000000000000" pitchFamily="2" charset="0"/>
                        </a:rPr>
                        <a:t>Matériaux</a:t>
                      </a:r>
                    </a:p>
                  </a:txBody>
                  <a:tcPr marL="4697" marR="4697" marT="4697" marB="0" anchor="ctr">
                    <a:lnL>
                      <a:noFill/>
                    </a:lnL>
                    <a:lnR>
                      <a:noFill/>
                    </a:lnR>
                    <a:lnT>
                      <a:noFill/>
                    </a:lnT>
                    <a:lnB>
                      <a:noFill/>
                    </a:lnB>
                    <a:solidFill>
                      <a:srgbClr val="D6DCE4"/>
                    </a:solidFill>
                  </a:tcPr>
                </a:tc>
                <a:tc gridSpan="3" vMerge="1">
                  <a:txBody>
                    <a:bodyPr/>
                    <a:lstStyle/>
                    <a:p>
                      <a:endParaRPr lang="fr-MQ"/>
                    </a:p>
                  </a:txBody>
                  <a:tcPr/>
                </a:tc>
                <a:tc hMerge="1" vMerge="1">
                  <a:txBody>
                    <a:bodyPr/>
                    <a:lstStyle/>
                    <a:p>
                      <a:endParaRPr lang="fr-MQ"/>
                    </a:p>
                  </a:txBody>
                  <a:tcPr/>
                </a:tc>
                <a:tc hMerge="1" vMerge="1">
                  <a:txBody>
                    <a:bodyPr/>
                    <a:lstStyle/>
                    <a:p>
                      <a:endParaRPr lang="fr-MQ"/>
                    </a:p>
                  </a:txBody>
                  <a:tcPr/>
                </a:tc>
                <a:tc gridSpan="3" vMerge="1">
                  <a:txBody>
                    <a:bodyPr/>
                    <a:lstStyle/>
                    <a:p>
                      <a:endParaRPr lang="fr-MQ"/>
                    </a:p>
                  </a:txBody>
                  <a:tcPr/>
                </a:tc>
                <a:tc hMerge="1" vMerge="1">
                  <a:txBody>
                    <a:bodyPr/>
                    <a:lstStyle/>
                    <a:p>
                      <a:endParaRPr lang="fr-MQ"/>
                    </a:p>
                  </a:txBody>
                  <a:tcPr/>
                </a:tc>
                <a:tc hMerge="1" vMerge="1">
                  <a:txBody>
                    <a:bodyPr/>
                    <a:lstStyle/>
                    <a:p>
                      <a:endParaRPr lang="fr-MQ"/>
                    </a:p>
                  </a:txBody>
                  <a:tcPr/>
                </a:tc>
                <a:tc gridSpan="3" vMerge="1">
                  <a:txBody>
                    <a:bodyPr/>
                    <a:lstStyle/>
                    <a:p>
                      <a:endParaRPr lang="fr-MQ"/>
                    </a:p>
                  </a:txBody>
                  <a:tcPr/>
                </a:tc>
                <a:tc hMerge="1" vMerge="1">
                  <a:txBody>
                    <a:bodyPr/>
                    <a:lstStyle/>
                    <a:p>
                      <a:endParaRPr lang="fr-MQ"/>
                    </a:p>
                  </a:txBody>
                  <a:tcPr/>
                </a:tc>
                <a:tc hMerge="1" vMerge="1">
                  <a:txBody>
                    <a:bodyPr/>
                    <a:lstStyle/>
                    <a:p>
                      <a:endParaRPr lang="fr-MQ"/>
                    </a:p>
                  </a:txBody>
                  <a:tcPr/>
                </a:tc>
                <a:tc gridSpan="3" vMerge="1">
                  <a:txBody>
                    <a:bodyPr/>
                    <a:lstStyle/>
                    <a:p>
                      <a:endParaRPr lang="fr-MQ"/>
                    </a:p>
                  </a:txBody>
                  <a:tcPr/>
                </a:tc>
                <a:tc hMerge="1" vMerge="1">
                  <a:txBody>
                    <a:bodyPr/>
                    <a:lstStyle/>
                    <a:p>
                      <a:endParaRPr lang="fr-MQ"/>
                    </a:p>
                  </a:txBody>
                  <a:tcPr/>
                </a:tc>
                <a:tc hMerge="1" vMerge="1">
                  <a:txBody>
                    <a:bodyPr/>
                    <a:lstStyle/>
                    <a:p>
                      <a:endParaRPr lang="fr-MQ"/>
                    </a:p>
                  </a:txBody>
                  <a:tcPr/>
                </a:tc>
                <a:tc gridSpan="3" vMerge="1">
                  <a:txBody>
                    <a:bodyPr/>
                    <a:lstStyle/>
                    <a:p>
                      <a:endParaRPr lang="fr-MQ"/>
                    </a:p>
                  </a:txBody>
                  <a:tcPr/>
                </a:tc>
                <a:tc hMerge="1" vMerge="1">
                  <a:txBody>
                    <a:bodyPr/>
                    <a:lstStyle/>
                    <a:p>
                      <a:endParaRPr lang="fr-MQ"/>
                    </a:p>
                  </a:txBody>
                  <a:tcPr/>
                </a:tc>
                <a:tc hMerge="1" vMerge="1">
                  <a:txBody>
                    <a:bodyPr/>
                    <a:lstStyle/>
                    <a:p>
                      <a:endParaRPr lang="fr-MQ"/>
                    </a:p>
                  </a:txBody>
                  <a:tcPr/>
                </a:tc>
                <a:extLst>
                  <a:ext uri="{0D108BD9-81ED-4DB2-BD59-A6C34878D82A}">
                    <a16:rowId xmlns:a16="http://schemas.microsoft.com/office/drawing/2014/main" val="705371862"/>
                  </a:ext>
                </a:extLst>
              </a:tr>
              <a:tr h="173603">
                <a:tc>
                  <a:txBody>
                    <a:bodyPr/>
                    <a:lstStyle/>
                    <a:p>
                      <a:pPr algn="l" fontAlgn="b"/>
                      <a:r>
                        <a:rPr lang="fr-029" sz="600" b="1" i="0" u="none" strike="noStrike">
                          <a:solidFill>
                            <a:srgbClr val="000000"/>
                          </a:solidFill>
                          <a:effectLst/>
                          <a:latin typeface="Roboto" panose="02000000000000000000" pitchFamily="2" charset="0"/>
                        </a:rPr>
                        <a:t>Ventes de ciment </a:t>
                      </a:r>
                    </a:p>
                  </a:txBody>
                  <a:tcPr marL="4697" marR="4697" marT="4697" marB="0" anchor="b">
                    <a:lnL>
                      <a:noFill/>
                    </a:lnL>
                    <a:lnR>
                      <a:noFill/>
                    </a:lnR>
                    <a:lnT>
                      <a:noFill/>
                    </a:lnT>
                    <a:lnB>
                      <a:noFill/>
                    </a:lnB>
                    <a:solidFill>
                      <a:srgbClr val="FFFFFF"/>
                    </a:solidFill>
                  </a:tcPr>
                </a:tc>
                <a:tc rowSpan="2">
                  <a:txBody>
                    <a:bodyPr/>
                    <a:lstStyle/>
                    <a:p>
                      <a:pPr algn="ctr" fontAlgn="ctr"/>
                      <a:r>
                        <a:rPr lang="fr-MQ" sz="700" b="1" i="0" u="none" strike="noStrike">
                          <a:solidFill>
                            <a:srgbClr val="5B7F21"/>
                          </a:solidFill>
                          <a:effectLst/>
                          <a:latin typeface="Roboto" panose="02000000000000000000" pitchFamily="2" charset="0"/>
                        </a:rPr>
                        <a:t>+15,5%</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tc rowSpan="2">
                  <a:txBody>
                    <a:bodyPr/>
                    <a:lstStyle/>
                    <a:p>
                      <a:pPr algn="ctr" fontAlgn="ctr"/>
                      <a:r>
                        <a:rPr lang="fr-MQ" sz="900" b="1" i="0" u="none" strike="noStrike">
                          <a:solidFill>
                            <a:srgbClr val="5B7F21"/>
                          </a:solidFill>
                          <a:effectLst/>
                          <a:latin typeface="Roboto" panose="02000000000000000000" pitchFamily="2" charset="0"/>
                        </a:rPr>
                        <a:t>▲</a:t>
                      </a:r>
                    </a:p>
                  </a:txBody>
                  <a:tcPr marL="4697" marR="4697" marT="4697" marB="0" anchor="ctr">
                    <a:lnL>
                      <a:noFill/>
                    </a:lnL>
                    <a:lnR>
                      <a:noFill/>
                    </a:lnR>
                    <a:lnT>
                      <a:noFill/>
                    </a:lnT>
                    <a:lnB>
                      <a:noFill/>
                    </a:lnB>
                    <a:solidFill>
                      <a:srgbClr val="FFFFFF"/>
                    </a:solidFill>
                  </a:tcPr>
                </a:tc>
                <a:tc rowSpan="2">
                  <a:txBody>
                    <a:bodyPr/>
                    <a:lstStyle/>
                    <a:p>
                      <a:pPr algn="ctr" fontAlgn="ctr"/>
                      <a:r>
                        <a:rPr lang="fr-029" sz="400" b="1" i="0" u="none" strike="noStrike">
                          <a:solidFill>
                            <a:srgbClr val="000000"/>
                          </a:solidFill>
                          <a:effectLst/>
                          <a:latin typeface="Roboto" panose="02000000000000000000" pitchFamily="2" charset="0"/>
                        </a:rPr>
                        <a:t>158 kt</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tc rowSpan="2">
                  <a:txBody>
                    <a:bodyPr/>
                    <a:lstStyle/>
                    <a:p>
                      <a:pPr algn="ctr" fontAlgn="ctr"/>
                      <a:r>
                        <a:rPr lang="fr-MQ" sz="700" b="1" i="0" u="none" strike="noStrike">
                          <a:solidFill>
                            <a:srgbClr val="5B7F21"/>
                          </a:solidFill>
                          <a:effectLst/>
                          <a:latin typeface="Roboto" panose="02000000000000000000" pitchFamily="2" charset="0"/>
                        </a:rPr>
                        <a:t>+7,2%</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tc rowSpan="2">
                  <a:txBody>
                    <a:bodyPr/>
                    <a:lstStyle/>
                    <a:p>
                      <a:pPr algn="ctr" fontAlgn="ctr"/>
                      <a:r>
                        <a:rPr lang="fr-MQ" sz="900" b="1" i="0" u="none" strike="noStrike">
                          <a:solidFill>
                            <a:srgbClr val="5B7F21"/>
                          </a:solidFill>
                          <a:effectLst/>
                          <a:latin typeface="Roboto" panose="02000000000000000000" pitchFamily="2" charset="0"/>
                        </a:rPr>
                        <a:t>▲</a:t>
                      </a:r>
                    </a:p>
                  </a:txBody>
                  <a:tcPr marL="4697" marR="4697" marT="4697" marB="0" anchor="ctr">
                    <a:lnL>
                      <a:noFill/>
                    </a:lnL>
                    <a:lnR>
                      <a:noFill/>
                    </a:lnR>
                    <a:lnT>
                      <a:noFill/>
                    </a:lnT>
                    <a:lnB>
                      <a:noFill/>
                    </a:lnB>
                    <a:solidFill>
                      <a:srgbClr val="FFFFFF"/>
                    </a:solidFill>
                  </a:tcPr>
                </a:tc>
                <a:tc rowSpan="2">
                  <a:txBody>
                    <a:bodyPr/>
                    <a:lstStyle/>
                    <a:p>
                      <a:pPr algn="ctr" fontAlgn="ctr"/>
                      <a:r>
                        <a:rPr lang="fr-029" sz="400" b="1" i="0" u="none" strike="noStrike">
                          <a:solidFill>
                            <a:srgbClr val="000000"/>
                          </a:solidFill>
                          <a:effectLst/>
                          <a:latin typeface="Roboto" panose="02000000000000000000" pitchFamily="2" charset="0"/>
                        </a:rPr>
                        <a:t>204 kt</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tc rowSpan="2">
                  <a:txBody>
                    <a:bodyPr/>
                    <a:lstStyle/>
                    <a:p>
                      <a:pPr algn="ctr" fontAlgn="ctr"/>
                      <a:r>
                        <a:rPr lang="fr-MQ" sz="700" b="1" i="0" u="none" strike="noStrike">
                          <a:solidFill>
                            <a:srgbClr val="FF850D"/>
                          </a:solidFill>
                          <a:effectLst/>
                          <a:latin typeface="Roboto" panose="02000000000000000000" pitchFamily="2" charset="0"/>
                        </a:rPr>
                        <a:t> </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tc rowSpan="2">
                  <a:txBody>
                    <a:bodyPr/>
                    <a:lstStyle/>
                    <a:p>
                      <a:pPr algn="ctr" fontAlgn="ctr"/>
                      <a:r>
                        <a:rPr lang="fr-MQ" sz="900" b="1" i="0" u="none" strike="noStrike">
                          <a:solidFill>
                            <a:srgbClr val="FFC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rowSpan="2">
                  <a:txBody>
                    <a:bodyPr/>
                    <a:lstStyle/>
                    <a:p>
                      <a:pPr algn="ctr" fontAlgn="ctr"/>
                      <a:r>
                        <a:rPr lang="fr-MQ" sz="4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tc rowSpan="2">
                  <a:txBody>
                    <a:bodyPr/>
                    <a:lstStyle/>
                    <a:p>
                      <a:pPr algn="ctr" fontAlgn="ctr"/>
                      <a:r>
                        <a:rPr lang="fr-MQ" sz="700" b="1" i="0" u="none" strike="noStrike">
                          <a:solidFill>
                            <a:srgbClr val="FF850D"/>
                          </a:solidFill>
                          <a:effectLst/>
                          <a:latin typeface="Roboto" panose="02000000000000000000" pitchFamily="2" charset="0"/>
                        </a:rPr>
                        <a:t> </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tc rowSpan="2">
                  <a:txBody>
                    <a:bodyPr/>
                    <a:lstStyle/>
                    <a:p>
                      <a:pPr algn="ctr" fontAlgn="ctr"/>
                      <a:r>
                        <a:rPr lang="fr-MQ" sz="900" b="1" i="0" u="none" strike="noStrike">
                          <a:solidFill>
                            <a:srgbClr val="FFC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rowSpan="2">
                  <a:txBody>
                    <a:bodyPr/>
                    <a:lstStyle/>
                    <a:p>
                      <a:pPr algn="ctr" fontAlgn="ctr"/>
                      <a:r>
                        <a:rPr lang="fr-MQ" sz="4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tc rowSpan="2">
                  <a:txBody>
                    <a:bodyPr/>
                    <a:lstStyle/>
                    <a:p>
                      <a:pPr algn="ctr" fontAlgn="ctr"/>
                      <a:r>
                        <a:rPr lang="fr-MQ" sz="700" b="1" i="0" u="none" strike="noStrike">
                          <a:solidFill>
                            <a:srgbClr val="FF850D"/>
                          </a:solidFill>
                          <a:effectLst/>
                          <a:latin typeface="Roboto" panose="02000000000000000000" pitchFamily="2" charset="0"/>
                        </a:rPr>
                        <a:t> </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tc rowSpan="2">
                  <a:txBody>
                    <a:bodyPr/>
                    <a:lstStyle/>
                    <a:p>
                      <a:pPr algn="ctr" fontAlgn="ctr"/>
                      <a:r>
                        <a:rPr lang="fr-MQ" sz="900" b="1" i="0" u="none" strike="noStrike">
                          <a:solidFill>
                            <a:srgbClr val="FFC000"/>
                          </a:solidFill>
                          <a:effectLst/>
                          <a:latin typeface="Roboto" panose="02000000000000000000" pitchFamily="2" charset="0"/>
                        </a:rPr>
                        <a:t> </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tc rowSpan="2">
                  <a:txBody>
                    <a:bodyPr/>
                    <a:lstStyle/>
                    <a:p>
                      <a:pPr algn="ctr" fontAlgn="ctr"/>
                      <a:r>
                        <a:rPr lang="fr-MQ" sz="4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extLst>
                  <a:ext uri="{0D108BD9-81ED-4DB2-BD59-A6C34878D82A}">
                    <a16:rowId xmlns:a16="http://schemas.microsoft.com/office/drawing/2014/main" val="3580417523"/>
                  </a:ext>
                </a:extLst>
              </a:tr>
              <a:tr h="202535">
                <a:tc>
                  <a:txBody>
                    <a:bodyPr/>
                    <a:lstStyle/>
                    <a:p>
                      <a:pPr algn="l" fontAlgn="t"/>
                      <a:r>
                        <a:rPr lang="fr-FR" sz="400" b="0" i="0" u="none" strike="noStrike">
                          <a:solidFill>
                            <a:srgbClr val="1F4E78"/>
                          </a:solidFill>
                          <a:effectLst/>
                          <a:latin typeface="Roboto" panose="02000000000000000000" pitchFamily="2" charset="0"/>
                        </a:rPr>
                        <a:t>Ventes de ciment à fin juin 2021 cumul 12 mois (évol 1 an), en kilotonnes</a:t>
                      </a:r>
                    </a:p>
                  </a:txBody>
                  <a:tcPr marL="4697" marR="4697" marT="4697" marB="0">
                    <a:lnL>
                      <a:noFill/>
                    </a:lnL>
                    <a:lnR>
                      <a:noFill/>
                    </a:lnR>
                    <a:lnT>
                      <a:noFill/>
                    </a:lnT>
                    <a:lnB w="6350" cap="flat" cmpd="sng" algn="ctr">
                      <a:solidFill>
                        <a:srgbClr val="F2F2F2"/>
                      </a:solidFill>
                      <a:prstDash val="solid"/>
                      <a:round/>
                      <a:headEnd type="none" w="med" len="med"/>
                      <a:tailEnd type="none" w="med" len="med"/>
                    </a:lnB>
                    <a:solidFill>
                      <a:srgbClr val="FFFFFF"/>
                    </a:solidFill>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extLst>
                  <a:ext uri="{0D108BD9-81ED-4DB2-BD59-A6C34878D82A}">
                    <a16:rowId xmlns:a16="http://schemas.microsoft.com/office/drawing/2014/main" val="2538268186"/>
                  </a:ext>
                </a:extLst>
              </a:tr>
              <a:tr h="218446">
                <a:tc>
                  <a:txBody>
                    <a:bodyPr/>
                    <a:lstStyle/>
                    <a:p>
                      <a:pPr algn="l" fontAlgn="b"/>
                      <a:r>
                        <a:rPr lang="fr-FR" sz="600" b="1" i="1" u="none" strike="noStrike">
                          <a:solidFill>
                            <a:srgbClr val="000000"/>
                          </a:solidFill>
                          <a:effectLst/>
                          <a:latin typeface="Roboto" panose="02000000000000000000" pitchFamily="2" charset="0"/>
                        </a:rPr>
                        <a:t>Dont ventes de ciment en vrac</a:t>
                      </a:r>
                    </a:p>
                  </a:txBody>
                  <a:tcPr marL="4697" marR="4697" marT="4697" marB="0" anchor="b">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MQ" sz="700" b="1" i="1" u="none" strike="noStrike">
                          <a:solidFill>
                            <a:srgbClr val="5B7F21"/>
                          </a:solidFill>
                          <a:effectLst/>
                          <a:latin typeface="Roboto" panose="02000000000000000000" pitchFamily="2" charset="0"/>
                        </a:rPr>
                        <a:t>+15,4%</a:t>
                      </a:r>
                    </a:p>
                  </a:txBody>
                  <a:tcPr marL="4697" marR="4697" marT="4697"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rowSpan="2">
                  <a:txBody>
                    <a:bodyPr/>
                    <a:lstStyle/>
                    <a:p>
                      <a:pPr algn="ctr" fontAlgn="ctr"/>
                      <a:r>
                        <a:rPr lang="fr-MQ" sz="900" b="1" i="0" u="none" strike="noStrike">
                          <a:solidFill>
                            <a:srgbClr val="5B7F21"/>
                          </a:solidFill>
                          <a:effectLst/>
                          <a:latin typeface="Roboto" panose="02000000000000000000" pitchFamily="2" charset="0"/>
                        </a:rPr>
                        <a:t>▲</a:t>
                      </a:r>
                    </a:p>
                  </a:txBody>
                  <a:tcPr marL="4697" marR="4697" marT="4697" marB="0" anchor="ctr">
                    <a:lnL>
                      <a:noFill/>
                    </a:lnL>
                    <a:lnR>
                      <a:noFill/>
                    </a:lnR>
                    <a:lnT>
                      <a:noFill/>
                    </a:lnT>
                    <a:lnB>
                      <a:noFill/>
                    </a:lnB>
                    <a:solidFill>
                      <a:srgbClr val="FFFFFF"/>
                    </a:solidFill>
                  </a:tcPr>
                </a:tc>
                <a:tc rowSpan="2">
                  <a:txBody>
                    <a:bodyPr/>
                    <a:lstStyle/>
                    <a:p>
                      <a:pPr algn="ctr" fontAlgn="ctr"/>
                      <a:r>
                        <a:rPr lang="fr-029" sz="400" b="1" i="1" u="none" strike="noStrike">
                          <a:solidFill>
                            <a:srgbClr val="000000"/>
                          </a:solidFill>
                          <a:effectLst/>
                          <a:latin typeface="Roboto" panose="02000000000000000000" pitchFamily="2" charset="0"/>
                        </a:rPr>
                        <a:t>111 kt</a:t>
                      </a:r>
                    </a:p>
                  </a:txBody>
                  <a:tcPr marL="4697" marR="4697" marT="4697"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rowSpan="2">
                  <a:txBody>
                    <a:bodyPr/>
                    <a:lstStyle/>
                    <a:p>
                      <a:pPr algn="ctr" fontAlgn="ctr"/>
                      <a:r>
                        <a:rPr lang="fr-MQ" sz="700" b="1" i="1" u="none" strike="noStrike">
                          <a:solidFill>
                            <a:srgbClr val="5B7F21"/>
                          </a:solidFill>
                          <a:effectLst/>
                          <a:latin typeface="Roboto" panose="02000000000000000000" pitchFamily="2" charset="0"/>
                        </a:rPr>
                        <a:t>+5,0%</a:t>
                      </a:r>
                    </a:p>
                  </a:txBody>
                  <a:tcPr marL="4697" marR="4697" marT="4697"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rowSpan="2">
                  <a:txBody>
                    <a:bodyPr/>
                    <a:lstStyle/>
                    <a:p>
                      <a:pPr algn="ctr" fontAlgn="ctr"/>
                      <a:r>
                        <a:rPr lang="fr-MQ" sz="900" b="1" i="0" u="none" strike="noStrike">
                          <a:solidFill>
                            <a:srgbClr val="5B7F21"/>
                          </a:solidFill>
                          <a:effectLst/>
                          <a:latin typeface="Roboto" panose="02000000000000000000" pitchFamily="2" charset="0"/>
                        </a:rPr>
                        <a:t>▲</a:t>
                      </a:r>
                    </a:p>
                  </a:txBody>
                  <a:tcPr marL="4697" marR="4697" marT="4697" marB="0" anchor="ctr">
                    <a:lnL>
                      <a:noFill/>
                    </a:lnL>
                    <a:lnR>
                      <a:noFill/>
                    </a:lnR>
                    <a:lnT>
                      <a:noFill/>
                    </a:lnT>
                    <a:lnB>
                      <a:noFill/>
                    </a:lnB>
                    <a:solidFill>
                      <a:srgbClr val="FFFFFF"/>
                    </a:solidFill>
                  </a:tcPr>
                </a:tc>
                <a:tc rowSpan="2">
                  <a:txBody>
                    <a:bodyPr/>
                    <a:lstStyle/>
                    <a:p>
                      <a:pPr algn="ctr" fontAlgn="ctr"/>
                      <a:r>
                        <a:rPr lang="fr-029" sz="400" b="1" i="1" u="none" strike="noStrike">
                          <a:solidFill>
                            <a:srgbClr val="000000"/>
                          </a:solidFill>
                          <a:effectLst/>
                          <a:latin typeface="Roboto" panose="02000000000000000000" pitchFamily="2" charset="0"/>
                        </a:rPr>
                        <a:t>123 kt</a:t>
                      </a:r>
                    </a:p>
                  </a:txBody>
                  <a:tcPr marL="4697" marR="4697" marT="4697"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rowSpan="2">
                  <a:txBody>
                    <a:bodyPr/>
                    <a:lstStyle/>
                    <a:p>
                      <a:pPr algn="ctr" fontAlgn="ctr"/>
                      <a:r>
                        <a:rPr lang="fr-MQ" sz="700" b="1" i="1" u="none" strike="noStrike">
                          <a:solidFill>
                            <a:srgbClr val="FF850D"/>
                          </a:solidFill>
                          <a:effectLst/>
                          <a:latin typeface="Roboto" panose="02000000000000000000" pitchFamily="2" charset="0"/>
                        </a:rPr>
                        <a:t> </a:t>
                      </a:r>
                    </a:p>
                  </a:txBody>
                  <a:tcPr marL="4697" marR="4697" marT="4697"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rowSpan="2">
                  <a:txBody>
                    <a:bodyPr/>
                    <a:lstStyle/>
                    <a:p>
                      <a:pPr algn="ctr" fontAlgn="ctr"/>
                      <a:r>
                        <a:rPr lang="fr-MQ" sz="900" b="1" i="1" u="none" strike="noStrike">
                          <a:solidFill>
                            <a:srgbClr val="FFC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rowSpan="2">
                  <a:txBody>
                    <a:bodyPr/>
                    <a:lstStyle/>
                    <a:p>
                      <a:pPr algn="ctr" fontAlgn="ctr"/>
                      <a:r>
                        <a:rPr lang="fr-MQ" sz="400" b="1" i="1" u="none" strike="noStrike">
                          <a:solidFill>
                            <a:srgbClr val="000000"/>
                          </a:solidFill>
                          <a:effectLst/>
                          <a:latin typeface="Roboto" panose="02000000000000000000" pitchFamily="2" charset="0"/>
                        </a:rPr>
                        <a:t> </a:t>
                      </a:r>
                    </a:p>
                  </a:txBody>
                  <a:tcPr marL="4697" marR="4697" marT="4697"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rowSpan="2">
                  <a:txBody>
                    <a:bodyPr/>
                    <a:lstStyle/>
                    <a:p>
                      <a:pPr algn="ctr" fontAlgn="ctr"/>
                      <a:r>
                        <a:rPr lang="fr-MQ" sz="700" b="1" i="1" u="none" strike="noStrike">
                          <a:solidFill>
                            <a:srgbClr val="FF850D"/>
                          </a:solidFill>
                          <a:effectLst/>
                          <a:latin typeface="Roboto" panose="02000000000000000000" pitchFamily="2" charset="0"/>
                        </a:rPr>
                        <a:t> </a:t>
                      </a:r>
                    </a:p>
                  </a:txBody>
                  <a:tcPr marL="4697" marR="4697" marT="4697"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rowSpan="2">
                  <a:txBody>
                    <a:bodyPr/>
                    <a:lstStyle/>
                    <a:p>
                      <a:pPr algn="ctr" fontAlgn="ctr"/>
                      <a:r>
                        <a:rPr lang="fr-MQ" sz="900" b="1" i="0" u="none" strike="noStrike">
                          <a:solidFill>
                            <a:srgbClr val="FFC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rowSpan="2">
                  <a:txBody>
                    <a:bodyPr/>
                    <a:lstStyle/>
                    <a:p>
                      <a:pPr algn="ctr" fontAlgn="ctr"/>
                      <a:r>
                        <a:rPr lang="fr-MQ" sz="400" b="1" i="1" u="none" strike="noStrike">
                          <a:solidFill>
                            <a:srgbClr val="000000"/>
                          </a:solidFill>
                          <a:effectLst/>
                          <a:latin typeface="Roboto" panose="02000000000000000000" pitchFamily="2" charset="0"/>
                        </a:rPr>
                        <a:t> </a:t>
                      </a:r>
                    </a:p>
                  </a:txBody>
                  <a:tcPr marL="4697" marR="4697" marT="4697"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a:txBody>
                    <a:bodyPr/>
                    <a:lstStyle/>
                    <a:p>
                      <a:pPr algn="ctr" fontAlgn="ctr"/>
                      <a:r>
                        <a:rPr lang="fr-MQ" sz="700" b="1" i="1" u="none" strike="noStrike">
                          <a:solidFill>
                            <a:srgbClr val="FF850D"/>
                          </a:solidFill>
                          <a:effectLst/>
                          <a:latin typeface="Roboto" panose="02000000000000000000" pitchFamily="2" charset="0"/>
                        </a:rPr>
                        <a:t> </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a:txBody>
                    <a:bodyPr/>
                    <a:lstStyle/>
                    <a:p>
                      <a:pPr algn="ctr" fontAlgn="ctr"/>
                      <a:r>
                        <a:rPr lang="fr-MQ" sz="900" b="0" i="1" u="none" strike="noStrike">
                          <a:solidFill>
                            <a:srgbClr val="000000"/>
                          </a:solidFill>
                          <a:effectLst/>
                          <a:latin typeface="Calibri" panose="020F0502020204030204" pitchFamily="34" charset="0"/>
                        </a:rPr>
                        <a:t> </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a:txBody>
                    <a:bodyPr/>
                    <a:lstStyle/>
                    <a:p>
                      <a:pPr algn="ctr" fontAlgn="ctr"/>
                      <a:r>
                        <a:rPr lang="fr-MQ" sz="400" b="1" i="1" u="none" strike="noStrike">
                          <a:solidFill>
                            <a:srgbClr val="000000"/>
                          </a:solidFill>
                          <a:effectLst/>
                          <a:latin typeface="Roboto" panose="02000000000000000000" pitchFamily="2" charset="0"/>
                        </a:rPr>
                        <a:t> </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2416344638"/>
                  </a:ext>
                </a:extLst>
              </a:tr>
              <a:tr h="218446">
                <a:tc>
                  <a:txBody>
                    <a:bodyPr/>
                    <a:lstStyle/>
                    <a:p>
                      <a:pPr algn="l" fontAlgn="t"/>
                      <a:r>
                        <a:rPr lang="fr-FR" sz="400" b="0" i="1" u="none" strike="noStrike">
                          <a:solidFill>
                            <a:srgbClr val="1F4E78"/>
                          </a:solidFill>
                          <a:effectLst/>
                          <a:latin typeface="Roboto" panose="02000000000000000000" pitchFamily="2" charset="0"/>
                        </a:rPr>
                        <a:t>Ventes de ciment en vrac  (évol 1 an), en kilotonnes</a:t>
                      </a:r>
                    </a:p>
                  </a:txBody>
                  <a:tcPr marL="4697" marR="4697" marT="4697" marB="0">
                    <a:lnL>
                      <a:noFill/>
                    </a:lnL>
                    <a:lnR>
                      <a:noFill/>
                    </a:lnR>
                    <a:lnT>
                      <a:noFill/>
                    </a:lnT>
                    <a:lnB w="6350" cap="flat" cmpd="sng" algn="ctr">
                      <a:solidFill>
                        <a:srgbClr val="F2F2F2"/>
                      </a:solidFill>
                      <a:prstDash val="solid"/>
                      <a:round/>
                      <a:headEnd type="none" w="med" len="med"/>
                      <a:tailEnd type="none" w="med" len="med"/>
                    </a:lnB>
                    <a:solidFill>
                      <a:srgbClr val="FFFFFF"/>
                    </a:solidFill>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a:txBody>
                    <a:bodyPr/>
                    <a:lstStyle/>
                    <a:p>
                      <a:pPr algn="ctr" fontAlgn="ctr"/>
                      <a:r>
                        <a:rPr lang="fr-MQ" sz="700" b="1" i="1" u="none" strike="noStrike">
                          <a:solidFill>
                            <a:srgbClr val="FF850D"/>
                          </a:solidFill>
                          <a:effectLst/>
                          <a:latin typeface="Roboto" panose="02000000000000000000" pitchFamily="2" charset="0"/>
                        </a:rPr>
                        <a:t> </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tc>
                  <a:txBody>
                    <a:bodyPr/>
                    <a:lstStyle/>
                    <a:p>
                      <a:pPr algn="ctr" fontAlgn="ctr"/>
                      <a:r>
                        <a:rPr lang="fr-MQ" sz="900" b="0" i="1"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tc>
                  <a:txBody>
                    <a:bodyPr/>
                    <a:lstStyle/>
                    <a:p>
                      <a:pPr algn="ctr" fontAlgn="ctr"/>
                      <a:r>
                        <a:rPr lang="fr-MQ" sz="400" b="1" i="1" u="none" strike="noStrike">
                          <a:solidFill>
                            <a:srgbClr val="000000"/>
                          </a:solidFill>
                          <a:effectLst/>
                          <a:latin typeface="Roboto" panose="02000000000000000000" pitchFamily="2" charset="0"/>
                        </a:rPr>
                        <a:t> </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extLst>
                  <a:ext uri="{0D108BD9-81ED-4DB2-BD59-A6C34878D82A}">
                    <a16:rowId xmlns:a16="http://schemas.microsoft.com/office/drawing/2014/main" val="897340872"/>
                  </a:ext>
                </a:extLst>
              </a:tr>
              <a:tr h="173603">
                <a:tc>
                  <a:txBody>
                    <a:bodyPr/>
                    <a:lstStyle/>
                    <a:p>
                      <a:pPr algn="l" fontAlgn="b"/>
                      <a:r>
                        <a:rPr lang="fr-FR" sz="600" b="1" i="1" u="none" strike="noStrike">
                          <a:solidFill>
                            <a:srgbClr val="000000"/>
                          </a:solidFill>
                          <a:effectLst/>
                          <a:latin typeface="Roboto" panose="02000000000000000000" pitchFamily="2" charset="0"/>
                        </a:rPr>
                        <a:t>Dont ventes de ciment en sac</a:t>
                      </a:r>
                    </a:p>
                  </a:txBody>
                  <a:tcPr marL="4697" marR="4697" marT="4697" marB="0" anchor="b">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MQ" sz="700" b="1" i="1" u="none" strike="noStrike">
                          <a:solidFill>
                            <a:srgbClr val="5B7F21"/>
                          </a:solidFill>
                          <a:effectLst/>
                          <a:latin typeface="Roboto" panose="02000000000000000000" pitchFamily="2" charset="0"/>
                        </a:rPr>
                        <a:t>+15,8%</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MQ" sz="900" b="1" i="0" u="none" strike="noStrike">
                          <a:solidFill>
                            <a:srgbClr val="5B7F21"/>
                          </a:solidFill>
                          <a:effectLst/>
                          <a:latin typeface="Roboto" panose="02000000000000000000" pitchFamily="2" charset="0"/>
                        </a:rPr>
                        <a:t>▲</a:t>
                      </a:r>
                    </a:p>
                  </a:txBody>
                  <a:tcPr marL="4697" marR="4697" marT="4697" marB="0" anchor="ctr">
                    <a:lnL>
                      <a:noFill/>
                    </a:lnL>
                    <a:lnR>
                      <a:noFill/>
                    </a:lnR>
                    <a:lnT>
                      <a:noFill/>
                    </a:lnT>
                    <a:lnB>
                      <a:noFill/>
                    </a:lnB>
                    <a:solidFill>
                      <a:srgbClr val="FFFFFF"/>
                    </a:solidFill>
                  </a:tcPr>
                </a:tc>
                <a:tc rowSpan="2">
                  <a:txBody>
                    <a:bodyPr/>
                    <a:lstStyle/>
                    <a:p>
                      <a:pPr algn="ctr" fontAlgn="ctr"/>
                      <a:r>
                        <a:rPr lang="fr-029" sz="400" b="1" i="1" u="none" strike="noStrike">
                          <a:solidFill>
                            <a:srgbClr val="000000"/>
                          </a:solidFill>
                          <a:effectLst/>
                          <a:latin typeface="Roboto" panose="02000000000000000000" pitchFamily="2" charset="0"/>
                        </a:rPr>
                        <a:t>47 kt</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MQ" sz="700" b="1" i="1" u="none" strike="noStrike">
                          <a:solidFill>
                            <a:srgbClr val="5B7F21"/>
                          </a:solidFill>
                          <a:effectLst/>
                          <a:latin typeface="Roboto" panose="02000000000000000000" pitchFamily="2" charset="0"/>
                        </a:rPr>
                        <a:t>+10,8%</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MQ" sz="900" b="1" i="0" u="none" strike="noStrike">
                          <a:solidFill>
                            <a:srgbClr val="5B7F21"/>
                          </a:solidFill>
                          <a:effectLst/>
                          <a:latin typeface="Roboto" panose="02000000000000000000" pitchFamily="2" charset="0"/>
                        </a:rPr>
                        <a:t>▲</a:t>
                      </a:r>
                    </a:p>
                  </a:txBody>
                  <a:tcPr marL="4697" marR="4697" marT="4697" marB="0" anchor="ctr">
                    <a:lnL>
                      <a:noFill/>
                    </a:lnL>
                    <a:lnR>
                      <a:noFill/>
                    </a:lnR>
                    <a:lnT>
                      <a:noFill/>
                    </a:lnT>
                    <a:lnB>
                      <a:noFill/>
                    </a:lnB>
                    <a:solidFill>
                      <a:srgbClr val="FFFFFF"/>
                    </a:solidFill>
                  </a:tcPr>
                </a:tc>
                <a:tc rowSpan="2">
                  <a:txBody>
                    <a:bodyPr/>
                    <a:lstStyle/>
                    <a:p>
                      <a:pPr algn="ctr" fontAlgn="ctr"/>
                      <a:r>
                        <a:rPr lang="fr-029" sz="400" b="1" i="1" u="none" strike="noStrike">
                          <a:solidFill>
                            <a:srgbClr val="000000"/>
                          </a:solidFill>
                          <a:effectLst/>
                          <a:latin typeface="Roboto" panose="02000000000000000000" pitchFamily="2" charset="0"/>
                        </a:rPr>
                        <a:t>81 kt</a:t>
                      </a:r>
                    </a:p>
                  </a:txBody>
                  <a:tcPr marL="4697" marR="4697" marT="4697"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rowSpan="2">
                  <a:txBody>
                    <a:bodyPr/>
                    <a:lstStyle/>
                    <a:p>
                      <a:pPr algn="ctr" fontAlgn="ctr"/>
                      <a:r>
                        <a:rPr lang="fr-MQ" sz="700" b="1" i="1" u="none" strike="noStrike">
                          <a:solidFill>
                            <a:srgbClr val="FF850D"/>
                          </a:solidFill>
                          <a:effectLst/>
                          <a:latin typeface="Roboto" panose="02000000000000000000" pitchFamily="2" charset="0"/>
                        </a:rPr>
                        <a:t> </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MQ" sz="900" b="1" i="1" u="none" strike="noStrike">
                          <a:solidFill>
                            <a:srgbClr val="FFC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rowSpan="2">
                  <a:txBody>
                    <a:bodyPr/>
                    <a:lstStyle/>
                    <a:p>
                      <a:pPr algn="ctr" fontAlgn="ctr"/>
                      <a:r>
                        <a:rPr lang="fr-MQ" sz="400" b="1" i="1" u="none" strike="noStrike">
                          <a:solidFill>
                            <a:srgbClr val="000000"/>
                          </a:solidFill>
                          <a:effectLst/>
                          <a:latin typeface="Roboto" panose="02000000000000000000" pitchFamily="2" charset="0"/>
                        </a:rPr>
                        <a:t> </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MQ" sz="700" b="1" i="1" u="none" strike="noStrike">
                          <a:solidFill>
                            <a:srgbClr val="FF850D"/>
                          </a:solidFill>
                          <a:effectLst/>
                          <a:latin typeface="Roboto" panose="02000000000000000000" pitchFamily="2" charset="0"/>
                        </a:rPr>
                        <a:t> </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MQ" sz="900" b="1" i="0" u="none" strike="noStrike">
                          <a:solidFill>
                            <a:srgbClr val="FFC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rowSpan="2">
                  <a:txBody>
                    <a:bodyPr/>
                    <a:lstStyle/>
                    <a:p>
                      <a:pPr algn="ctr" fontAlgn="ctr"/>
                      <a:r>
                        <a:rPr lang="fr-MQ" sz="400" b="1" i="1" u="none" strike="noStrike">
                          <a:solidFill>
                            <a:srgbClr val="000000"/>
                          </a:solidFill>
                          <a:effectLst/>
                          <a:latin typeface="Roboto" panose="02000000000000000000" pitchFamily="2" charset="0"/>
                        </a:rPr>
                        <a:t> </a:t>
                      </a:r>
                    </a:p>
                  </a:txBody>
                  <a:tcPr marL="4697" marR="4697" marT="4697"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rowSpan="2">
                  <a:txBody>
                    <a:bodyPr/>
                    <a:lstStyle/>
                    <a:p>
                      <a:pPr algn="ctr" fontAlgn="ctr"/>
                      <a:r>
                        <a:rPr lang="fr-MQ" sz="700" b="1" i="1" u="none" strike="noStrike">
                          <a:solidFill>
                            <a:srgbClr val="FF850D"/>
                          </a:solidFill>
                          <a:effectLst/>
                          <a:latin typeface="Roboto" panose="02000000000000000000" pitchFamily="2" charset="0"/>
                        </a:rPr>
                        <a:t> </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MQ" sz="900" b="1" i="1" u="none" strike="noStrike">
                          <a:solidFill>
                            <a:srgbClr val="FFC000"/>
                          </a:solidFill>
                          <a:effectLst/>
                          <a:latin typeface="Roboto" panose="02000000000000000000" pitchFamily="2" charset="0"/>
                        </a:rPr>
                        <a:t> </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MQ" sz="400" b="1" i="1" u="none" strike="noStrike">
                          <a:solidFill>
                            <a:srgbClr val="000000"/>
                          </a:solidFill>
                          <a:effectLst/>
                          <a:latin typeface="Roboto" panose="02000000000000000000" pitchFamily="2" charset="0"/>
                        </a:rPr>
                        <a:t> </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762276141"/>
                  </a:ext>
                </a:extLst>
              </a:tr>
              <a:tr h="144668">
                <a:tc>
                  <a:txBody>
                    <a:bodyPr/>
                    <a:lstStyle/>
                    <a:p>
                      <a:pPr algn="l" fontAlgn="t"/>
                      <a:r>
                        <a:rPr lang="fr-FR" sz="400" b="0" i="1" u="none" strike="noStrike">
                          <a:solidFill>
                            <a:srgbClr val="1F4E78"/>
                          </a:solidFill>
                          <a:effectLst/>
                          <a:latin typeface="Roboto" panose="02000000000000000000" pitchFamily="2" charset="0"/>
                        </a:rPr>
                        <a:t>Ventes de ciment en sac (évol 1 an), en kilotonnes</a:t>
                      </a:r>
                    </a:p>
                  </a:txBody>
                  <a:tcPr marL="4697" marR="4697" marT="4697" marB="0">
                    <a:lnL>
                      <a:noFill/>
                    </a:lnL>
                    <a:lnR>
                      <a:noFill/>
                    </a:lnR>
                    <a:lnT>
                      <a:noFill/>
                    </a:lnT>
                    <a:lnB w="6350" cap="flat" cmpd="sng" algn="ctr">
                      <a:solidFill>
                        <a:srgbClr val="F2F2F2"/>
                      </a:solidFill>
                      <a:prstDash val="solid"/>
                      <a:round/>
                      <a:headEnd type="none" w="med" len="med"/>
                      <a:tailEnd type="none" w="med" len="med"/>
                    </a:lnB>
                    <a:solidFill>
                      <a:srgbClr val="FFFFFF"/>
                    </a:solidFill>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extLst>
                  <a:ext uri="{0D108BD9-81ED-4DB2-BD59-A6C34878D82A}">
                    <a16:rowId xmlns:a16="http://schemas.microsoft.com/office/drawing/2014/main" val="4270194582"/>
                  </a:ext>
                </a:extLst>
              </a:tr>
              <a:tr h="218446">
                <a:tc rowSpan="2">
                  <a:txBody>
                    <a:bodyPr/>
                    <a:lstStyle/>
                    <a:p>
                      <a:pPr algn="ctr" fontAlgn="ctr"/>
                      <a:r>
                        <a:rPr lang="fr-MQ" sz="900" b="1" i="0" u="none" strike="noStrike">
                          <a:solidFill>
                            <a:srgbClr val="FFC000"/>
                          </a:solidFill>
                          <a:effectLst/>
                          <a:latin typeface="Roboto" panose="02000000000000000000" pitchFamily="2" charset="0"/>
                        </a:rPr>
                        <a:t> </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a:txBody>
                    <a:bodyPr/>
                    <a:lstStyle/>
                    <a:p>
                      <a:pPr algn="ctr" fontAlgn="ctr"/>
                      <a:r>
                        <a:rPr lang="fr-MQ" sz="7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9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4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7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9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400" b="1" i="0" u="none" strike="noStrike">
                          <a:solidFill>
                            <a:srgbClr val="000000"/>
                          </a:solidFill>
                          <a:effectLst/>
                          <a:latin typeface="Roboto" panose="02000000000000000000" pitchFamily="2" charset="0"/>
                        </a:rPr>
                        <a:t> </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a:txBody>
                    <a:bodyPr/>
                    <a:lstStyle/>
                    <a:p>
                      <a:pPr algn="ctr" fontAlgn="ctr"/>
                      <a:r>
                        <a:rPr lang="fr-MQ" sz="7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9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4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7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9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400" b="1" i="0" u="none" strike="noStrike">
                          <a:solidFill>
                            <a:srgbClr val="000000"/>
                          </a:solidFill>
                          <a:effectLst/>
                          <a:latin typeface="Roboto" panose="02000000000000000000" pitchFamily="2" charset="0"/>
                        </a:rPr>
                        <a:t> </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a:txBody>
                    <a:bodyPr/>
                    <a:lstStyle/>
                    <a:p>
                      <a:pPr algn="ctr" fontAlgn="ctr"/>
                      <a:r>
                        <a:rPr lang="fr-MQ" sz="7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9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4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extLst>
                  <a:ext uri="{0D108BD9-81ED-4DB2-BD59-A6C34878D82A}">
                    <a16:rowId xmlns:a16="http://schemas.microsoft.com/office/drawing/2014/main" val="907087298"/>
                  </a:ext>
                </a:extLst>
              </a:tr>
              <a:tr h="218446">
                <a:tc vMerge="1">
                  <a:txBody>
                    <a:bodyPr/>
                    <a:lstStyle/>
                    <a:p>
                      <a:endParaRPr lang="fr-MQ"/>
                    </a:p>
                  </a:txBody>
                  <a:tcPr/>
                </a:tc>
                <a:tc>
                  <a:txBody>
                    <a:bodyPr/>
                    <a:lstStyle/>
                    <a:p>
                      <a:pPr algn="ctr" fontAlgn="ctr"/>
                      <a:r>
                        <a:rPr lang="fr-MQ" sz="700" b="1" i="0" u="none" strike="noStrike">
                          <a:solidFill>
                            <a:srgbClr val="FF850D"/>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9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4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700" b="1" i="0" u="none" strike="noStrike">
                          <a:solidFill>
                            <a:srgbClr val="FF850D"/>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9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4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700" b="1" i="0" u="none" strike="noStrike">
                          <a:solidFill>
                            <a:srgbClr val="FF850D"/>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9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4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700" b="1" i="0" u="none" strike="noStrike">
                          <a:solidFill>
                            <a:srgbClr val="FF850D"/>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9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4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700" b="1" i="0" u="none" strike="noStrike">
                          <a:solidFill>
                            <a:srgbClr val="FF850D"/>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900" b="0" i="0" u="none" strike="noStrike">
                          <a:solidFill>
                            <a:srgbClr val="000000"/>
                          </a:solidFill>
                          <a:effectLst/>
                          <a:latin typeface="Calibri" panose="020F0502020204030204" pitchFamily="34" charset="0"/>
                        </a:rPr>
                        <a:t> </a:t>
                      </a:r>
                    </a:p>
                  </a:txBody>
                  <a:tcPr marL="4697" marR="4697" marT="4697" marB="0" anchor="ctr">
                    <a:lnL>
                      <a:noFill/>
                    </a:lnL>
                    <a:lnR>
                      <a:noFill/>
                    </a:lnR>
                    <a:lnT>
                      <a:noFill/>
                    </a:lnT>
                    <a:lnB>
                      <a:noFill/>
                    </a:lnB>
                    <a:solidFill>
                      <a:srgbClr val="FFFFFF"/>
                    </a:solidFill>
                  </a:tcPr>
                </a:tc>
                <a:tc>
                  <a:txBody>
                    <a:bodyPr/>
                    <a:lstStyle/>
                    <a:p>
                      <a:pPr algn="ctr" fontAlgn="ctr"/>
                      <a:r>
                        <a:rPr lang="fr-MQ" sz="400" b="1"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extLst>
                  <a:ext uri="{0D108BD9-81ED-4DB2-BD59-A6C34878D82A}">
                    <a16:rowId xmlns:a16="http://schemas.microsoft.com/office/drawing/2014/main" val="3061708223"/>
                  </a:ext>
                </a:extLst>
              </a:tr>
              <a:tr h="124573">
                <a:tc>
                  <a:txBody>
                    <a:bodyPr/>
                    <a:lstStyle/>
                    <a:p>
                      <a:pPr algn="l" fontAlgn="ctr"/>
                      <a:r>
                        <a:rPr lang="fr-MQ" sz="500" b="0" i="0" u="none" strike="noStrike">
                          <a:solidFill>
                            <a:srgbClr val="000000"/>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rowSpan="2" gridSpan="3">
                  <a:txBody>
                    <a:bodyPr/>
                    <a:lstStyle/>
                    <a:p>
                      <a:pPr algn="ctr" fontAlgn="ctr"/>
                      <a:r>
                        <a:rPr lang="fr-029" sz="700" b="1" i="0" u="none" strike="noStrike">
                          <a:solidFill>
                            <a:srgbClr val="000000"/>
                          </a:solidFill>
                          <a:effectLst/>
                          <a:latin typeface="Roboto" panose="02000000000000000000" pitchFamily="2" charset="0"/>
                        </a:rPr>
                        <a:t>Martinique</a:t>
                      </a:r>
                    </a:p>
                  </a:txBody>
                  <a:tcPr marL="4697" marR="4697" marT="4697" marB="0" anchor="ctr">
                    <a:lnL>
                      <a:noFill/>
                    </a:lnL>
                    <a:lnR>
                      <a:noFill/>
                    </a:lnR>
                    <a:lnT>
                      <a:noFill/>
                    </a:lnT>
                    <a:lnB>
                      <a:noFill/>
                    </a:lnB>
                    <a:solidFill>
                      <a:srgbClr val="FFFFFF"/>
                    </a:solidFill>
                  </a:tcPr>
                </a:tc>
                <a:tc rowSpan="2" hMerge="1">
                  <a:txBody>
                    <a:bodyPr/>
                    <a:lstStyle/>
                    <a:p>
                      <a:endParaRPr lang="fr-MQ"/>
                    </a:p>
                  </a:txBody>
                  <a:tcPr/>
                </a:tc>
                <a:tc rowSpan="2" hMerge="1">
                  <a:txBody>
                    <a:bodyPr/>
                    <a:lstStyle/>
                    <a:p>
                      <a:endParaRPr lang="fr-MQ"/>
                    </a:p>
                  </a:txBody>
                  <a:tcPr/>
                </a:tc>
                <a:tc rowSpan="2" gridSpan="3">
                  <a:txBody>
                    <a:bodyPr/>
                    <a:lstStyle/>
                    <a:p>
                      <a:pPr algn="ctr" fontAlgn="ctr"/>
                      <a:r>
                        <a:rPr lang="fr-029" sz="700" b="1" i="0" u="none" strike="noStrike">
                          <a:solidFill>
                            <a:srgbClr val="000000"/>
                          </a:solidFill>
                          <a:effectLst/>
                          <a:latin typeface="Roboto" panose="02000000000000000000" pitchFamily="2" charset="0"/>
                        </a:rPr>
                        <a:t>Guadeloupe</a:t>
                      </a:r>
                    </a:p>
                  </a:txBody>
                  <a:tcPr marL="4697" marR="4697" marT="4697" marB="0" anchor="ctr">
                    <a:lnL>
                      <a:noFill/>
                    </a:lnL>
                    <a:lnR>
                      <a:noFill/>
                    </a:lnR>
                    <a:lnT>
                      <a:noFill/>
                    </a:lnT>
                    <a:lnB>
                      <a:noFill/>
                    </a:lnB>
                    <a:solidFill>
                      <a:srgbClr val="FFFFFF"/>
                    </a:solidFill>
                  </a:tcPr>
                </a:tc>
                <a:tc rowSpan="2" hMerge="1">
                  <a:txBody>
                    <a:bodyPr/>
                    <a:lstStyle/>
                    <a:p>
                      <a:endParaRPr lang="fr-MQ"/>
                    </a:p>
                  </a:txBody>
                  <a:tcPr/>
                </a:tc>
                <a:tc rowSpan="2" hMerge="1">
                  <a:txBody>
                    <a:bodyPr/>
                    <a:lstStyle/>
                    <a:p>
                      <a:endParaRPr lang="fr-MQ"/>
                    </a:p>
                  </a:txBody>
                  <a:tcPr/>
                </a:tc>
                <a:tc rowSpan="2" gridSpan="3">
                  <a:txBody>
                    <a:bodyPr/>
                    <a:lstStyle/>
                    <a:p>
                      <a:pPr algn="ctr" fontAlgn="ctr"/>
                      <a:r>
                        <a:rPr lang="fr-029" sz="700" b="1" i="0" u="none" strike="noStrike">
                          <a:solidFill>
                            <a:srgbClr val="000000"/>
                          </a:solidFill>
                          <a:effectLst/>
                          <a:latin typeface="Roboto" panose="02000000000000000000" pitchFamily="2" charset="0"/>
                        </a:rPr>
                        <a:t>Guyane</a:t>
                      </a:r>
                    </a:p>
                  </a:txBody>
                  <a:tcPr marL="4697" marR="4697" marT="4697" marB="0" anchor="ctr">
                    <a:lnL>
                      <a:noFill/>
                    </a:lnL>
                    <a:lnR>
                      <a:noFill/>
                    </a:lnR>
                    <a:lnT>
                      <a:noFill/>
                    </a:lnT>
                    <a:lnB>
                      <a:noFill/>
                    </a:lnB>
                    <a:solidFill>
                      <a:srgbClr val="FFFFFF"/>
                    </a:solidFill>
                  </a:tcPr>
                </a:tc>
                <a:tc rowSpan="2" hMerge="1">
                  <a:txBody>
                    <a:bodyPr/>
                    <a:lstStyle/>
                    <a:p>
                      <a:endParaRPr lang="fr-MQ"/>
                    </a:p>
                  </a:txBody>
                  <a:tcPr/>
                </a:tc>
                <a:tc rowSpan="2" hMerge="1">
                  <a:txBody>
                    <a:bodyPr/>
                    <a:lstStyle/>
                    <a:p>
                      <a:endParaRPr lang="fr-MQ"/>
                    </a:p>
                  </a:txBody>
                  <a:tcPr/>
                </a:tc>
                <a:tc rowSpan="2" gridSpan="3">
                  <a:txBody>
                    <a:bodyPr/>
                    <a:lstStyle/>
                    <a:p>
                      <a:pPr algn="ctr" fontAlgn="ctr"/>
                      <a:r>
                        <a:rPr lang="fr-029" sz="700" b="1" i="0" u="none" strike="noStrike">
                          <a:solidFill>
                            <a:srgbClr val="000000"/>
                          </a:solidFill>
                          <a:effectLst/>
                          <a:latin typeface="Roboto" panose="02000000000000000000" pitchFamily="2" charset="0"/>
                        </a:rPr>
                        <a:t>La Réunion</a:t>
                      </a:r>
                    </a:p>
                  </a:txBody>
                  <a:tcPr marL="4697" marR="4697" marT="4697" marB="0" anchor="ctr">
                    <a:lnL>
                      <a:noFill/>
                    </a:lnL>
                    <a:lnR>
                      <a:noFill/>
                    </a:lnR>
                    <a:lnT>
                      <a:noFill/>
                    </a:lnT>
                    <a:lnB>
                      <a:noFill/>
                    </a:lnB>
                    <a:solidFill>
                      <a:srgbClr val="FFFFFF"/>
                    </a:solidFill>
                  </a:tcPr>
                </a:tc>
                <a:tc rowSpan="2" hMerge="1">
                  <a:txBody>
                    <a:bodyPr/>
                    <a:lstStyle/>
                    <a:p>
                      <a:endParaRPr lang="fr-MQ"/>
                    </a:p>
                  </a:txBody>
                  <a:tcPr/>
                </a:tc>
                <a:tc rowSpan="2" hMerge="1">
                  <a:txBody>
                    <a:bodyPr/>
                    <a:lstStyle/>
                    <a:p>
                      <a:endParaRPr lang="fr-MQ"/>
                    </a:p>
                  </a:txBody>
                  <a:tcPr/>
                </a:tc>
                <a:tc rowSpan="2" gridSpan="3">
                  <a:txBody>
                    <a:bodyPr/>
                    <a:lstStyle/>
                    <a:p>
                      <a:pPr algn="ctr" fontAlgn="ctr"/>
                      <a:r>
                        <a:rPr lang="fr-029" sz="700" b="1" i="0" u="none" strike="noStrike">
                          <a:solidFill>
                            <a:srgbClr val="000000"/>
                          </a:solidFill>
                          <a:effectLst/>
                          <a:latin typeface="Roboto" panose="02000000000000000000" pitchFamily="2" charset="0"/>
                        </a:rPr>
                        <a:t>France entière</a:t>
                      </a:r>
                    </a:p>
                  </a:txBody>
                  <a:tcPr marL="4697" marR="4697" marT="4697" marB="0" anchor="ctr">
                    <a:lnL>
                      <a:noFill/>
                    </a:lnL>
                    <a:lnR>
                      <a:noFill/>
                    </a:lnR>
                    <a:lnT>
                      <a:noFill/>
                    </a:lnT>
                    <a:lnB>
                      <a:noFill/>
                    </a:lnB>
                    <a:solidFill>
                      <a:srgbClr val="FFFFFF"/>
                    </a:solidFill>
                  </a:tcPr>
                </a:tc>
                <a:tc rowSpan="2" hMerge="1">
                  <a:txBody>
                    <a:bodyPr/>
                    <a:lstStyle/>
                    <a:p>
                      <a:endParaRPr lang="fr-MQ"/>
                    </a:p>
                  </a:txBody>
                  <a:tcPr/>
                </a:tc>
                <a:tc rowSpan="2" hMerge="1">
                  <a:txBody>
                    <a:bodyPr/>
                    <a:lstStyle/>
                    <a:p>
                      <a:endParaRPr lang="fr-MQ"/>
                    </a:p>
                  </a:txBody>
                  <a:tcPr/>
                </a:tc>
                <a:extLst>
                  <a:ext uri="{0D108BD9-81ED-4DB2-BD59-A6C34878D82A}">
                    <a16:rowId xmlns:a16="http://schemas.microsoft.com/office/drawing/2014/main" val="1613034103"/>
                  </a:ext>
                </a:extLst>
              </a:tr>
              <a:tr h="180835">
                <a:tc>
                  <a:txBody>
                    <a:bodyPr/>
                    <a:lstStyle/>
                    <a:p>
                      <a:pPr algn="l" fontAlgn="ctr"/>
                      <a:r>
                        <a:rPr lang="fr-029" sz="600" b="1" i="0" u="none" strike="noStrike">
                          <a:solidFill>
                            <a:srgbClr val="000000"/>
                          </a:solidFill>
                          <a:effectLst/>
                          <a:latin typeface="Roboto" panose="02000000000000000000" pitchFamily="2" charset="0"/>
                        </a:rPr>
                        <a:t>Appareil de production</a:t>
                      </a:r>
                    </a:p>
                  </a:txBody>
                  <a:tcPr marL="4697" marR="4697" marT="4697" marB="0" anchor="ctr">
                    <a:lnL>
                      <a:noFill/>
                    </a:lnL>
                    <a:lnR>
                      <a:noFill/>
                    </a:lnR>
                    <a:lnT>
                      <a:noFill/>
                    </a:lnT>
                    <a:lnB>
                      <a:noFill/>
                    </a:lnB>
                    <a:solidFill>
                      <a:srgbClr val="D6DCE4"/>
                    </a:solidFill>
                  </a:tcPr>
                </a:tc>
                <a:tc gridSpan="3" vMerge="1">
                  <a:txBody>
                    <a:bodyPr/>
                    <a:lstStyle/>
                    <a:p>
                      <a:endParaRPr lang="fr-MQ"/>
                    </a:p>
                  </a:txBody>
                  <a:tcPr/>
                </a:tc>
                <a:tc hMerge="1" vMerge="1">
                  <a:txBody>
                    <a:bodyPr/>
                    <a:lstStyle/>
                    <a:p>
                      <a:endParaRPr lang="fr-MQ"/>
                    </a:p>
                  </a:txBody>
                  <a:tcPr/>
                </a:tc>
                <a:tc hMerge="1" vMerge="1">
                  <a:txBody>
                    <a:bodyPr/>
                    <a:lstStyle/>
                    <a:p>
                      <a:endParaRPr lang="fr-MQ"/>
                    </a:p>
                  </a:txBody>
                  <a:tcPr/>
                </a:tc>
                <a:tc gridSpan="3" vMerge="1">
                  <a:txBody>
                    <a:bodyPr/>
                    <a:lstStyle/>
                    <a:p>
                      <a:endParaRPr lang="fr-MQ"/>
                    </a:p>
                  </a:txBody>
                  <a:tcPr/>
                </a:tc>
                <a:tc hMerge="1" vMerge="1">
                  <a:txBody>
                    <a:bodyPr/>
                    <a:lstStyle/>
                    <a:p>
                      <a:endParaRPr lang="fr-MQ"/>
                    </a:p>
                  </a:txBody>
                  <a:tcPr/>
                </a:tc>
                <a:tc hMerge="1" vMerge="1">
                  <a:txBody>
                    <a:bodyPr/>
                    <a:lstStyle/>
                    <a:p>
                      <a:endParaRPr lang="fr-MQ"/>
                    </a:p>
                  </a:txBody>
                  <a:tcPr/>
                </a:tc>
                <a:tc gridSpan="3" vMerge="1">
                  <a:txBody>
                    <a:bodyPr/>
                    <a:lstStyle/>
                    <a:p>
                      <a:endParaRPr lang="fr-MQ"/>
                    </a:p>
                  </a:txBody>
                  <a:tcPr/>
                </a:tc>
                <a:tc hMerge="1" vMerge="1">
                  <a:txBody>
                    <a:bodyPr/>
                    <a:lstStyle/>
                    <a:p>
                      <a:endParaRPr lang="fr-MQ"/>
                    </a:p>
                  </a:txBody>
                  <a:tcPr/>
                </a:tc>
                <a:tc hMerge="1" vMerge="1">
                  <a:txBody>
                    <a:bodyPr/>
                    <a:lstStyle/>
                    <a:p>
                      <a:endParaRPr lang="fr-MQ"/>
                    </a:p>
                  </a:txBody>
                  <a:tcPr/>
                </a:tc>
                <a:tc gridSpan="3" vMerge="1">
                  <a:txBody>
                    <a:bodyPr/>
                    <a:lstStyle/>
                    <a:p>
                      <a:endParaRPr lang="fr-MQ"/>
                    </a:p>
                  </a:txBody>
                  <a:tcPr/>
                </a:tc>
                <a:tc hMerge="1" vMerge="1">
                  <a:txBody>
                    <a:bodyPr/>
                    <a:lstStyle/>
                    <a:p>
                      <a:endParaRPr lang="fr-MQ"/>
                    </a:p>
                  </a:txBody>
                  <a:tcPr/>
                </a:tc>
                <a:tc hMerge="1" vMerge="1">
                  <a:txBody>
                    <a:bodyPr/>
                    <a:lstStyle/>
                    <a:p>
                      <a:endParaRPr lang="fr-MQ"/>
                    </a:p>
                  </a:txBody>
                  <a:tcPr/>
                </a:tc>
                <a:tc gridSpan="3" vMerge="1">
                  <a:txBody>
                    <a:bodyPr/>
                    <a:lstStyle/>
                    <a:p>
                      <a:endParaRPr lang="fr-MQ"/>
                    </a:p>
                  </a:txBody>
                  <a:tcPr/>
                </a:tc>
                <a:tc hMerge="1" vMerge="1">
                  <a:txBody>
                    <a:bodyPr/>
                    <a:lstStyle/>
                    <a:p>
                      <a:endParaRPr lang="fr-MQ"/>
                    </a:p>
                  </a:txBody>
                  <a:tcPr/>
                </a:tc>
                <a:tc hMerge="1" vMerge="1">
                  <a:txBody>
                    <a:bodyPr/>
                    <a:lstStyle/>
                    <a:p>
                      <a:endParaRPr lang="fr-MQ"/>
                    </a:p>
                  </a:txBody>
                  <a:tcPr/>
                </a:tc>
                <a:extLst>
                  <a:ext uri="{0D108BD9-81ED-4DB2-BD59-A6C34878D82A}">
                    <a16:rowId xmlns:a16="http://schemas.microsoft.com/office/drawing/2014/main" val="527617385"/>
                  </a:ext>
                </a:extLst>
              </a:tr>
              <a:tr h="173603">
                <a:tc>
                  <a:txBody>
                    <a:bodyPr/>
                    <a:lstStyle/>
                    <a:p>
                      <a:pPr algn="l" fontAlgn="b"/>
                      <a:r>
                        <a:rPr lang="fr-FR" sz="600" b="1" i="0" u="none" strike="noStrike">
                          <a:solidFill>
                            <a:srgbClr val="000000"/>
                          </a:solidFill>
                          <a:effectLst/>
                          <a:latin typeface="Roboto" panose="02000000000000000000" pitchFamily="2" charset="0"/>
                        </a:rPr>
                        <a:t>Emplois salariés dans la Construction</a:t>
                      </a:r>
                    </a:p>
                  </a:txBody>
                  <a:tcPr marL="4697" marR="4697" marT="4697" marB="0" anchor="b">
                    <a:lnL>
                      <a:noFill/>
                    </a:lnL>
                    <a:lnR>
                      <a:noFill/>
                    </a:lnR>
                    <a:lnT>
                      <a:noFill/>
                    </a:lnT>
                    <a:lnB>
                      <a:noFill/>
                    </a:lnB>
                    <a:solidFill>
                      <a:srgbClr val="FFFFFF"/>
                    </a:solidFill>
                  </a:tcPr>
                </a:tc>
                <a:tc rowSpan="2">
                  <a:txBody>
                    <a:bodyPr/>
                    <a:lstStyle/>
                    <a:p>
                      <a:pPr algn="ctr" fontAlgn="ctr"/>
                      <a:r>
                        <a:rPr lang="fr-MQ" sz="700" b="1" i="0" u="none" strike="noStrike">
                          <a:solidFill>
                            <a:srgbClr val="5B7F21"/>
                          </a:solidFill>
                          <a:effectLst/>
                          <a:latin typeface="Roboto" panose="02000000000000000000" pitchFamily="2" charset="0"/>
                        </a:rPr>
                        <a:t>+7,3%</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tc rowSpan="2">
                  <a:txBody>
                    <a:bodyPr/>
                    <a:lstStyle/>
                    <a:p>
                      <a:pPr algn="ctr" fontAlgn="ctr"/>
                      <a:r>
                        <a:rPr lang="fr-MQ" sz="900" b="1" i="0" u="none" strike="noStrike">
                          <a:solidFill>
                            <a:srgbClr val="5B7F21"/>
                          </a:solidFill>
                          <a:effectLst/>
                          <a:latin typeface="Roboto" panose="02000000000000000000" pitchFamily="2" charset="0"/>
                        </a:rPr>
                        <a:t>▲</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tc rowSpan="2">
                  <a:txBody>
                    <a:bodyPr/>
                    <a:lstStyle/>
                    <a:p>
                      <a:pPr algn="ctr" fontAlgn="ctr"/>
                      <a:r>
                        <a:rPr lang="fr-029" sz="400" b="1" i="0" u="none" strike="noStrike">
                          <a:solidFill>
                            <a:srgbClr val="000000"/>
                          </a:solidFill>
                          <a:effectLst/>
                          <a:latin typeface="Roboto" panose="02000000000000000000" pitchFamily="2" charset="0"/>
                        </a:rPr>
                        <a:t>6 143 sal.</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tc rowSpan="2">
                  <a:txBody>
                    <a:bodyPr/>
                    <a:lstStyle/>
                    <a:p>
                      <a:pPr algn="ctr" fontAlgn="ctr"/>
                      <a:r>
                        <a:rPr lang="fr-MQ" sz="700" b="1" i="0" u="none" strike="noStrike">
                          <a:solidFill>
                            <a:srgbClr val="5B7F21"/>
                          </a:solidFill>
                          <a:effectLst/>
                          <a:latin typeface="Roboto" panose="02000000000000000000" pitchFamily="2" charset="0"/>
                        </a:rPr>
                        <a:t>+7,5%</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tc rowSpan="2">
                  <a:txBody>
                    <a:bodyPr/>
                    <a:lstStyle/>
                    <a:p>
                      <a:pPr algn="ctr" fontAlgn="ctr"/>
                      <a:r>
                        <a:rPr lang="fr-MQ" sz="900" b="1" i="0" u="none" strike="noStrike">
                          <a:solidFill>
                            <a:srgbClr val="5B7F21"/>
                          </a:solidFill>
                          <a:effectLst/>
                          <a:latin typeface="Roboto" panose="02000000000000000000" pitchFamily="2" charset="0"/>
                        </a:rPr>
                        <a:t>▲</a:t>
                      </a:r>
                    </a:p>
                  </a:txBody>
                  <a:tcPr marL="4697" marR="4697" marT="4697"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rowSpan="2">
                  <a:txBody>
                    <a:bodyPr/>
                    <a:lstStyle/>
                    <a:p>
                      <a:pPr algn="ctr" fontAlgn="ctr"/>
                      <a:r>
                        <a:rPr lang="fr-029" sz="400" b="1" i="0" u="none" strike="noStrike">
                          <a:solidFill>
                            <a:srgbClr val="000000"/>
                          </a:solidFill>
                          <a:effectLst/>
                          <a:latin typeface="Roboto" panose="02000000000000000000" pitchFamily="2" charset="0"/>
                        </a:rPr>
                        <a:t>6 833 sal.</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tc rowSpan="2">
                  <a:txBody>
                    <a:bodyPr/>
                    <a:lstStyle/>
                    <a:p>
                      <a:pPr algn="ctr" fontAlgn="ctr"/>
                      <a:r>
                        <a:rPr lang="fr-MQ" sz="700" b="1" i="0" u="none" strike="noStrike">
                          <a:solidFill>
                            <a:srgbClr val="FF850D"/>
                          </a:solidFill>
                          <a:effectLst/>
                          <a:latin typeface="Roboto" panose="02000000000000000000" pitchFamily="2" charset="0"/>
                        </a:rPr>
                        <a:t>+0,7%</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tc rowSpan="2">
                  <a:txBody>
                    <a:bodyPr/>
                    <a:lstStyle/>
                    <a:p>
                      <a:pPr algn="ctr" fontAlgn="ctr"/>
                      <a:r>
                        <a:rPr lang="fr-MQ" sz="900" b="1" i="0" u="none" strike="noStrike">
                          <a:solidFill>
                            <a:srgbClr val="FFC000"/>
                          </a:solidFill>
                          <a:effectLst/>
                          <a:latin typeface="Roboto" panose="02000000000000000000" pitchFamily="2" charset="0"/>
                        </a:rPr>
                        <a:t>=</a:t>
                      </a:r>
                    </a:p>
                  </a:txBody>
                  <a:tcPr marL="4697" marR="4697" marT="4697"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rowSpan="2">
                  <a:txBody>
                    <a:bodyPr/>
                    <a:lstStyle/>
                    <a:p>
                      <a:pPr algn="ctr" fontAlgn="ctr"/>
                      <a:r>
                        <a:rPr lang="fr-029" sz="400" b="1" i="0" u="none" strike="noStrike">
                          <a:solidFill>
                            <a:srgbClr val="000000"/>
                          </a:solidFill>
                          <a:effectLst/>
                          <a:latin typeface="Roboto" panose="02000000000000000000" pitchFamily="2" charset="0"/>
                        </a:rPr>
                        <a:t>3 883 sal.</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tc rowSpan="2">
                  <a:txBody>
                    <a:bodyPr/>
                    <a:lstStyle/>
                    <a:p>
                      <a:pPr algn="ctr" fontAlgn="ctr"/>
                      <a:r>
                        <a:rPr lang="fr-MQ" sz="700" b="1" i="0" u="none" strike="noStrike">
                          <a:solidFill>
                            <a:srgbClr val="5B7F21"/>
                          </a:solidFill>
                          <a:effectLst/>
                          <a:latin typeface="Roboto" panose="02000000000000000000" pitchFamily="2" charset="0"/>
                        </a:rPr>
                        <a:t>+6,7%</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tc rowSpan="2">
                  <a:txBody>
                    <a:bodyPr/>
                    <a:lstStyle/>
                    <a:p>
                      <a:pPr algn="ctr" fontAlgn="ctr"/>
                      <a:r>
                        <a:rPr lang="fr-MQ" sz="900" b="1" i="0" u="none" strike="noStrike">
                          <a:solidFill>
                            <a:srgbClr val="5B7F21"/>
                          </a:solidFill>
                          <a:effectLst/>
                          <a:latin typeface="Roboto" panose="02000000000000000000" pitchFamily="2" charset="0"/>
                        </a:rPr>
                        <a:t>▲</a:t>
                      </a:r>
                    </a:p>
                  </a:txBody>
                  <a:tcPr marL="4697" marR="4697" marT="4697"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rowSpan="2">
                  <a:txBody>
                    <a:bodyPr/>
                    <a:lstStyle/>
                    <a:p>
                      <a:pPr algn="ctr" fontAlgn="ctr"/>
                      <a:r>
                        <a:rPr lang="fr-029" sz="400" b="1" i="0" u="none" strike="noStrike">
                          <a:solidFill>
                            <a:srgbClr val="000000"/>
                          </a:solidFill>
                          <a:effectLst/>
                          <a:latin typeface="Roboto" panose="02000000000000000000" pitchFamily="2" charset="0"/>
                        </a:rPr>
                        <a:t>17 082 sal.</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tc rowSpan="2">
                  <a:txBody>
                    <a:bodyPr/>
                    <a:lstStyle/>
                    <a:p>
                      <a:pPr algn="ctr" fontAlgn="ctr"/>
                      <a:r>
                        <a:rPr lang="fr-MQ" sz="700" b="1" i="0" u="none" strike="noStrike">
                          <a:solidFill>
                            <a:srgbClr val="5B7F21"/>
                          </a:solidFill>
                          <a:effectLst/>
                          <a:latin typeface="Roboto" panose="02000000000000000000" pitchFamily="2" charset="0"/>
                        </a:rPr>
                        <a:t>+3,3%</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tc rowSpan="2">
                  <a:txBody>
                    <a:bodyPr/>
                    <a:lstStyle/>
                    <a:p>
                      <a:pPr algn="ctr" fontAlgn="ctr"/>
                      <a:r>
                        <a:rPr lang="fr-MQ" sz="900" b="1" i="0" u="none" strike="noStrike">
                          <a:solidFill>
                            <a:srgbClr val="5B7F21"/>
                          </a:solidFill>
                          <a:effectLst/>
                          <a:latin typeface="Roboto" panose="02000000000000000000" pitchFamily="2" charset="0"/>
                        </a:rPr>
                        <a:t>▲</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tc rowSpan="2">
                  <a:txBody>
                    <a:bodyPr/>
                    <a:lstStyle/>
                    <a:p>
                      <a:pPr algn="ctr" fontAlgn="ctr"/>
                      <a:r>
                        <a:rPr lang="fr-029" sz="400" b="1" i="0" u="none" strike="noStrike">
                          <a:solidFill>
                            <a:srgbClr val="000000"/>
                          </a:solidFill>
                          <a:effectLst/>
                          <a:latin typeface="Roboto" panose="02000000000000000000" pitchFamily="2" charset="0"/>
                        </a:rPr>
                        <a:t>1 470 021 sal.</a:t>
                      </a:r>
                    </a:p>
                  </a:txBody>
                  <a:tcPr marL="4697" marR="4697" marT="4697" marB="0" anchor="ctr">
                    <a:lnL>
                      <a:noFill/>
                    </a:lnL>
                    <a:lnR>
                      <a:noFill/>
                    </a:lnR>
                    <a:lnT>
                      <a:noFill/>
                    </a:lnT>
                    <a:lnB w="6350" cap="flat" cmpd="sng" algn="ctr">
                      <a:solidFill>
                        <a:srgbClr val="F2F2F2"/>
                      </a:solidFill>
                      <a:prstDash val="solid"/>
                      <a:round/>
                      <a:headEnd type="none" w="med" len="med"/>
                      <a:tailEnd type="none" w="med" len="med"/>
                    </a:lnB>
                    <a:solidFill>
                      <a:srgbClr val="FFFFFF"/>
                    </a:solidFill>
                  </a:tcPr>
                </a:tc>
                <a:extLst>
                  <a:ext uri="{0D108BD9-81ED-4DB2-BD59-A6C34878D82A}">
                    <a16:rowId xmlns:a16="http://schemas.microsoft.com/office/drawing/2014/main" val="2518455057"/>
                  </a:ext>
                </a:extLst>
              </a:tr>
              <a:tr h="144668">
                <a:tc>
                  <a:txBody>
                    <a:bodyPr/>
                    <a:lstStyle/>
                    <a:p>
                      <a:pPr algn="l" fontAlgn="t"/>
                      <a:r>
                        <a:rPr lang="fr-FR" sz="400" b="0" i="0" u="none" strike="noStrike">
                          <a:solidFill>
                            <a:srgbClr val="1F4E78"/>
                          </a:solidFill>
                          <a:effectLst/>
                          <a:latin typeface="Roboto" panose="02000000000000000000" pitchFamily="2" charset="0"/>
                        </a:rPr>
                        <a:t>A la fin du 1er trimestre 2021 (évol 1 an)</a:t>
                      </a:r>
                    </a:p>
                  </a:txBody>
                  <a:tcPr marL="4697" marR="4697" marT="4697" marB="0">
                    <a:lnL>
                      <a:noFill/>
                    </a:lnL>
                    <a:lnR>
                      <a:noFill/>
                    </a:lnR>
                    <a:lnT>
                      <a:noFill/>
                    </a:lnT>
                    <a:lnB w="6350" cap="flat" cmpd="sng" algn="ctr">
                      <a:solidFill>
                        <a:srgbClr val="F2F2F2"/>
                      </a:solidFill>
                      <a:prstDash val="solid"/>
                      <a:round/>
                      <a:headEnd type="none" w="med" len="med"/>
                      <a:tailEnd type="none" w="med" len="med"/>
                    </a:lnB>
                    <a:solidFill>
                      <a:srgbClr val="FFFFFF"/>
                    </a:solidFill>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extLst>
                  <a:ext uri="{0D108BD9-81ED-4DB2-BD59-A6C34878D82A}">
                    <a16:rowId xmlns:a16="http://schemas.microsoft.com/office/drawing/2014/main" val="988017079"/>
                  </a:ext>
                </a:extLst>
              </a:tr>
              <a:tr h="204344">
                <a:tc>
                  <a:txBody>
                    <a:bodyPr/>
                    <a:lstStyle/>
                    <a:p>
                      <a:pPr algn="l" fontAlgn="b"/>
                      <a:r>
                        <a:rPr lang="fr-029" sz="600" b="1" i="0" u="none" strike="noStrike">
                          <a:solidFill>
                            <a:srgbClr val="000000"/>
                          </a:solidFill>
                          <a:effectLst/>
                          <a:latin typeface="Roboto" panose="02000000000000000000" pitchFamily="2" charset="0"/>
                        </a:rPr>
                        <a:t>Intérimaires Construction</a:t>
                      </a:r>
                    </a:p>
                  </a:txBody>
                  <a:tcPr marL="4697" marR="4697" marT="4697" marB="0" anchor="b">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MQ" sz="700" b="1" i="0" u="none" strike="noStrike">
                          <a:solidFill>
                            <a:srgbClr val="5B7F21"/>
                          </a:solidFill>
                          <a:effectLst/>
                          <a:latin typeface="Roboto" panose="02000000000000000000" pitchFamily="2" charset="0"/>
                        </a:rPr>
                        <a:t>+2,5%</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MQ" sz="900" b="1" i="0" u="none" strike="noStrike">
                          <a:solidFill>
                            <a:srgbClr val="5B7F21"/>
                          </a:solidFill>
                          <a:effectLst/>
                          <a:latin typeface="Roboto" panose="02000000000000000000" pitchFamily="2" charset="0"/>
                        </a:rPr>
                        <a:t>▲</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029" sz="400" b="1" i="0" u="none" strike="noStrike">
                          <a:solidFill>
                            <a:srgbClr val="000000"/>
                          </a:solidFill>
                          <a:effectLst/>
                          <a:latin typeface="Roboto" panose="02000000000000000000" pitchFamily="2" charset="0"/>
                        </a:rPr>
                        <a:t>609 ETP</a:t>
                      </a:r>
                    </a:p>
                  </a:txBody>
                  <a:tcPr marL="4697" marR="4697" marT="4697"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rowSpan="2">
                  <a:txBody>
                    <a:bodyPr/>
                    <a:lstStyle/>
                    <a:p>
                      <a:pPr algn="ctr" fontAlgn="ctr"/>
                      <a:r>
                        <a:rPr lang="fr-MQ" sz="700" b="1" i="0" u="none" strike="noStrike">
                          <a:solidFill>
                            <a:srgbClr val="5B7F21"/>
                          </a:solidFill>
                          <a:effectLst/>
                          <a:latin typeface="Roboto" panose="02000000000000000000" pitchFamily="2" charset="0"/>
                        </a:rPr>
                        <a:t>+2,5%</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MQ" sz="900" b="1" i="0" u="none" strike="noStrike">
                          <a:solidFill>
                            <a:srgbClr val="5B7F21"/>
                          </a:solidFill>
                          <a:effectLst/>
                          <a:latin typeface="Roboto" panose="02000000000000000000" pitchFamily="2" charset="0"/>
                        </a:rPr>
                        <a:t>▲</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029" sz="400" b="1" i="0" u="none" strike="noStrike">
                          <a:solidFill>
                            <a:srgbClr val="000000"/>
                          </a:solidFill>
                          <a:effectLst/>
                          <a:latin typeface="Roboto" panose="02000000000000000000" pitchFamily="2" charset="0"/>
                        </a:rPr>
                        <a:t>545 ETP</a:t>
                      </a:r>
                    </a:p>
                  </a:txBody>
                  <a:tcPr marL="4697" marR="4697" marT="4697"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rowSpan="2">
                  <a:txBody>
                    <a:bodyPr/>
                    <a:lstStyle/>
                    <a:p>
                      <a:pPr algn="ctr" fontAlgn="ctr"/>
                      <a:r>
                        <a:rPr lang="fr-MQ" sz="700" b="1" i="0" u="none" strike="noStrike">
                          <a:solidFill>
                            <a:srgbClr val="5B7F21"/>
                          </a:solidFill>
                          <a:effectLst/>
                          <a:latin typeface="Roboto" panose="02000000000000000000" pitchFamily="2" charset="0"/>
                        </a:rPr>
                        <a:t>+2,5%</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MQ" sz="900" b="1" i="0" u="none" strike="noStrike">
                          <a:solidFill>
                            <a:srgbClr val="5B7F21"/>
                          </a:solidFill>
                          <a:effectLst/>
                          <a:latin typeface="Roboto" panose="02000000000000000000" pitchFamily="2" charset="0"/>
                        </a:rPr>
                        <a:t>▲</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029" sz="400" b="1" i="0" u="none" strike="noStrike">
                          <a:solidFill>
                            <a:srgbClr val="000000"/>
                          </a:solidFill>
                          <a:effectLst/>
                          <a:latin typeface="Roboto" panose="02000000000000000000" pitchFamily="2" charset="0"/>
                        </a:rPr>
                        <a:t>446 ETP</a:t>
                      </a:r>
                    </a:p>
                  </a:txBody>
                  <a:tcPr marL="4697" marR="4697" marT="4697"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rowSpan="2">
                  <a:txBody>
                    <a:bodyPr/>
                    <a:lstStyle/>
                    <a:p>
                      <a:pPr algn="ctr" fontAlgn="ctr"/>
                      <a:r>
                        <a:rPr lang="fr-MQ" sz="700" b="1" i="0" u="none" strike="noStrike">
                          <a:solidFill>
                            <a:srgbClr val="5B7F21"/>
                          </a:solidFill>
                          <a:effectLst/>
                          <a:latin typeface="Roboto" panose="02000000000000000000" pitchFamily="2" charset="0"/>
                        </a:rPr>
                        <a:t>+2,5%</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MQ" sz="900" b="1" i="0" u="none" strike="noStrike">
                          <a:solidFill>
                            <a:srgbClr val="5B7F21"/>
                          </a:solidFill>
                          <a:effectLst/>
                          <a:latin typeface="Roboto" panose="02000000000000000000" pitchFamily="2" charset="0"/>
                        </a:rPr>
                        <a:t>▲</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029" sz="400" b="1" i="0" u="none" strike="noStrike">
                          <a:solidFill>
                            <a:srgbClr val="000000"/>
                          </a:solidFill>
                          <a:effectLst/>
                          <a:latin typeface="Roboto" panose="02000000000000000000" pitchFamily="2" charset="0"/>
                        </a:rPr>
                        <a:t>1 146 ETP</a:t>
                      </a:r>
                    </a:p>
                  </a:txBody>
                  <a:tcPr marL="4697" marR="4697" marT="4697"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rowSpan="2">
                  <a:txBody>
                    <a:bodyPr/>
                    <a:lstStyle/>
                    <a:p>
                      <a:pPr algn="ctr" fontAlgn="ctr"/>
                      <a:r>
                        <a:rPr lang="fr-MQ" sz="700" b="1" i="0" u="none" strike="noStrike">
                          <a:solidFill>
                            <a:srgbClr val="5B7F21"/>
                          </a:solidFill>
                          <a:effectLst/>
                          <a:latin typeface="Roboto" panose="02000000000000000000" pitchFamily="2" charset="0"/>
                        </a:rPr>
                        <a:t>+5,1%</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MQ" sz="900" b="1" i="0" u="none" strike="noStrike">
                          <a:solidFill>
                            <a:srgbClr val="5B7F21"/>
                          </a:solidFill>
                          <a:effectLst/>
                          <a:latin typeface="Roboto" panose="02000000000000000000" pitchFamily="2" charset="0"/>
                        </a:rPr>
                        <a:t>▲</a:t>
                      </a:r>
                    </a:p>
                  </a:txBody>
                  <a:tcPr marL="4697" marR="4697" marT="4697"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tc rowSpan="2">
                  <a:txBody>
                    <a:bodyPr/>
                    <a:lstStyle/>
                    <a:p>
                      <a:pPr algn="ctr" fontAlgn="ctr"/>
                      <a:r>
                        <a:rPr lang="fr-029" sz="400" b="1" i="0" u="none" strike="noStrike">
                          <a:solidFill>
                            <a:srgbClr val="000000"/>
                          </a:solidFill>
                          <a:effectLst/>
                          <a:latin typeface="Roboto" panose="02000000000000000000" pitchFamily="2" charset="0"/>
                        </a:rPr>
                        <a:t>141 993 ETP</a:t>
                      </a:r>
                    </a:p>
                  </a:txBody>
                  <a:tcPr marL="4697" marR="4697" marT="4697" marB="0" anchor="ctr">
                    <a:lnL>
                      <a:noFill/>
                    </a:lnL>
                    <a:lnR>
                      <a:noFill/>
                    </a:lnR>
                    <a:lnT w="6350" cap="flat" cmpd="sng" algn="ctr">
                      <a:solidFill>
                        <a:srgbClr val="F2F2F2"/>
                      </a:solidFill>
                      <a:prstDash val="solid"/>
                      <a:round/>
                      <a:headEnd type="none" w="med" len="med"/>
                      <a:tailEnd type="none" w="med" len="med"/>
                    </a:lnT>
                    <a:lnB w="6350" cap="flat" cmpd="sng" algn="ctr">
                      <a:solidFill>
                        <a:srgbClr val="F2F2F2"/>
                      </a:solidFill>
                      <a:prstDash val="solid"/>
                      <a:round/>
                      <a:headEnd type="none" w="med" len="med"/>
                      <a:tailEnd type="none" w="med" len="med"/>
                    </a:lnB>
                    <a:solidFill>
                      <a:srgbClr val="FFFFFF"/>
                    </a:solidFill>
                  </a:tcPr>
                </a:tc>
                <a:extLst>
                  <a:ext uri="{0D108BD9-81ED-4DB2-BD59-A6C34878D82A}">
                    <a16:rowId xmlns:a16="http://schemas.microsoft.com/office/drawing/2014/main" val="3350753368"/>
                  </a:ext>
                </a:extLst>
              </a:tr>
              <a:tr h="204344">
                <a:tc>
                  <a:txBody>
                    <a:bodyPr/>
                    <a:lstStyle/>
                    <a:p>
                      <a:pPr algn="l" fontAlgn="t"/>
                      <a:r>
                        <a:rPr lang="fr-FR" sz="400" b="0" i="0" u="none" strike="noStrike">
                          <a:solidFill>
                            <a:srgbClr val="1F4E78"/>
                          </a:solidFill>
                          <a:effectLst/>
                          <a:latin typeface="Roboto" panose="02000000000000000000" pitchFamily="2" charset="0"/>
                        </a:rPr>
                        <a:t>Moyenne 3 mois à fin mars 2021 (évol 1 an)</a:t>
                      </a:r>
                    </a:p>
                  </a:txBody>
                  <a:tcPr marL="4697" marR="4697" marT="4697" marB="0">
                    <a:lnL>
                      <a:noFill/>
                    </a:lnL>
                    <a:lnR>
                      <a:noFill/>
                    </a:lnR>
                    <a:lnT>
                      <a:noFill/>
                    </a:lnT>
                    <a:lnB w="6350" cap="flat" cmpd="sng" algn="ctr">
                      <a:solidFill>
                        <a:srgbClr val="F2F2F2"/>
                      </a:solidFill>
                      <a:prstDash val="solid"/>
                      <a:round/>
                      <a:headEnd type="none" w="med" len="med"/>
                      <a:tailEnd type="none" w="med" len="med"/>
                    </a:lnB>
                    <a:solidFill>
                      <a:srgbClr val="FFFFFF"/>
                    </a:solidFill>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extLst>
                  <a:ext uri="{0D108BD9-81ED-4DB2-BD59-A6C34878D82A}">
                    <a16:rowId xmlns:a16="http://schemas.microsoft.com/office/drawing/2014/main" val="930127006"/>
                  </a:ext>
                </a:extLst>
              </a:tr>
              <a:tr h="296570">
                <a:tc>
                  <a:txBody>
                    <a:bodyPr/>
                    <a:lstStyle/>
                    <a:p>
                      <a:pPr algn="l" fontAlgn="b"/>
                      <a:r>
                        <a:rPr lang="fr-FR" sz="600" b="1" i="0" u="none" strike="noStrike">
                          <a:solidFill>
                            <a:srgbClr val="000000"/>
                          </a:solidFill>
                          <a:effectLst/>
                          <a:latin typeface="Roboto" panose="02000000000000000000" pitchFamily="2" charset="0"/>
                        </a:rPr>
                        <a:t>Demandeurs d'emplois Bâtiment et Travaux Publics (cat. A)</a:t>
                      </a:r>
                    </a:p>
                  </a:txBody>
                  <a:tcPr marL="4697" marR="4697" marT="4697" marB="0" anchor="b">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MQ" sz="700" b="1" i="0" u="none" strike="noStrike">
                          <a:solidFill>
                            <a:srgbClr val="5B7F21"/>
                          </a:solidFill>
                          <a:effectLst/>
                          <a:latin typeface="Roboto" panose="02000000000000000000" pitchFamily="2" charset="0"/>
                        </a:rPr>
                        <a:t>-17,8%</a:t>
                      </a:r>
                    </a:p>
                  </a:txBody>
                  <a:tcPr marL="4697" marR="4697" marT="4697" marB="0" anchor="ctr">
                    <a:lnL>
                      <a:noFill/>
                    </a:lnL>
                    <a:lnR>
                      <a:noFill/>
                    </a:lnR>
                    <a:lnT>
                      <a:noFill/>
                    </a:lnT>
                    <a:lnB>
                      <a:noFill/>
                    </a:lnB>
                    <a:solidFill>
                      <a:srgbClr val="FFFFFF"/>
                    </a:solidFill>
                  </a:tcPr>
                </a:tc>
                <a:tc rowSpan="2">
                  <a:txBody>
                    <a:bodyPr/>
                    <a:lstStyle/>
                    <a:p>
                      <a:pPr algn="ctr" fontAlgn="ctr"/>
                      <a:r>
                        <a:rPr lang="fr-MQ" sz="900" b="1" i="0" u="none" strike="noStrike">
                          <a:solidFill>
                            <a:srgbClr val="5B7F21"/>
                          </a:solidFill>
                          <a:effectLst/>
                          <a:latin typeface="Roboto" panose="02000000000000000000" pitchFamily="2" charset="0"/>
                        </a:rPr>
                        <a:t>▼</a:t>
                      </a:r>
                    </a:p>
                  </a:txBody>
                  <a:tcPr marL="4697" marR="4697" marT="4697" marB="0" anchor="ctr">
                    <a:lnL>
                      <a:noFill/>
                    </a:lnL>
                    <a:lnR>
                      <a:noFill/>
                    </a:lnR>
                    <a:lnT>
                      <a:noFill/>
                    </a:lnT>
                    <a:lnB>
                      <a:noFill/>
                    </a:lnB>
                    <a:solidFill>
                      <a:srgbClr val="FFFFFF"/>
                    </a:solidFill>
                  </a:tcPr>
                </a:tc>
                <a:tc rowSpan="2">
                  <a:txBody>
                    <a:bodyPr/>
                    <a:lstStyle/>
                    <a:p>
                      <a:pPr algn="ctr" fontAlgn="ctr"/>
                      <a:r>
                        <a:rPr lang="fr-029" sz="400" b="1" i="0" u="none" strike="noStrike">
                          <a:solidFill>
                            <a:srgbClr val="000000"/>
                          </a:solidFill>
                          <a:effectLst/>
                          <a:latin typeface="Roboto" panose="02000000000000000000" pitchFamily="2" charset="0"/>
                        </a:rPr>
                        <a:t>3 107 DEFM</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MQ" sz="700" b="1" i="0" u="none" strike="noStrike">
                          <a:solidFill>
                            <a:srgbClr val="5B7F21"/>
                          </a:solidFill>
                          <a:effectLst/>
                          <a:latin typeface="Roboto" panose="02000000000000000000" pitchFamily="2" charset="0"/>
                        </a:rPr>
                        <a:t>-15,9%</a:t>
                      </a:r>
                    </a:p>
                  </a:txBody>
                  <a:tcPr marL="4697" marR="4697" marT="4697" marB="0" anchor="ctr">
                    <a:lnL>
                      <a:noFill/>
                    </a:lnL>
                    <a:lnR>
                      <a:noFill/>
                    </a:lnR>
                    <a:lnT>
                      <a:noFill/>
                    </a:lnT>
                    <a:lnB>
                      <a:noFill/>
                    </a:lnB>
                    <a:solidFill>
                      <a:srgbClr val="FFFFFF"/>
                    </a:solidFill>
                  </a:tcPr>
                </a:tc>
                <a:tc rowSpan="2">
                  <a:txBody>
                    <a:bodyPr/>
                    <a:lstStyle/>
                    <a:p>
                      <a:pPr algn="ctr" fontAlgn="ctr"/>
                      <a:r>
                        <a:rPr lang="fr-MQ" sz="900" b="1" i="0" u="none" strike="noStrike">
                          <a:solidFill>
                            <a:srgbClr val="5B7F21"/>
                          </a:solidFill>
                          <a:effectLst/>
                          <a:latin typeface="Roboto" panose="02000000000000000000" pitchFamily="2" charset="0"/>
                        </a:rPr>
                        <a:t>▼</a:t>
                      </a:r>
                    </a:p>
                  </a:txBody>
                  <a:tcPr marL="4697" marR="4697" marT="4697" marB="0" anchor="ctr">
                    <a:lnL>
                      <a:noFill/>
                    </a:lnL>
                    <a:lnR>
                      <a:noFill/>
                    </a:lnR>
                    <a:lnT>
                      <a:noFill/>
                    </a:lnT>
                    <a:lnB>
                      <a:noFill/>
                    </a:lnB>
                    <a:solidFill>
                      <a:srgbClr val="FFFFFF"/>
                    </a:solidFill>
                  </a:tcPr>
                </a:tc>
                <a:tc rowSpan="2">
                  <a:txBody>
                    <a:bodyPr/>
                    <a:lstStyle/>
                    <a:p>
                      <a:pPr algn="ctr" fontAlgn="ctr"/>
                      <a:r>
                        <a:rPr lang="fr-029" sz="400" b="1" i="0" u="none" strike="noStrike">
                          <a:solidFill>
                            <a:srgbClr val="000000"/>
                          </a:solidFill>
                          <a:effectLst/>
                          <a:latin typeface="Roboto" panose="02000000000000000000" pitchFamily="2" charset="0"/>
                        </a:rPr>
                        <a:t>4 530 DEFM</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MQ" sz="700" b="1" i="0" u="none" strike="noStrike">
                          <a:solidFill>
                            <a:srgbClr val="5B7F21"/>
                          </a:solidFill>
                          <a:effectLst/>
                          <a:latin typeface="Roboto" panose="02000000000000000000" pitchFamily="2" charset="0"/>
                        </a:rPr>
                        <a:t>-10,2%</a:t>
                      </a:r>
                    </a:p>
                  </a:txBody>
                  <a:tcPr marL="4697" marR="4697" marT="4697" marB="0" anchor="ctr">
                    <a:lnL>
                      <a:noFill/>
                    </a:lnL>
                    <a:lnR>
                      <a:noFill/>
                    </a:lnR>
                    <a:lnT>
                      <a:noFill/>
                    </a:lnT>
                    <a:lnB>
                      <a:noFill/>
                    </a:lnB>
                    <a:solidFill>
                      <a:srgbClr val="FFFFFF"/>
                    </a:solidFill>
                  </a:tcPr>
                </a:tc>
                <a:tc rowSpan="2">
                  <a:txBody>
                    <a:bodyPr/>
                    <a:lstStyle/>
                    <a:p>
                      <a:pPr algn="ctr" fontAlgn="ctr"/>
                      <a:r>
                        <a:rPr lang="fr-MQ" sz="900" b="1" i="0" u="none" strike="noStrike">
                          <a:solidFill>
                            <a:srgbClr val="5B7F21"/>
                          </a:solidFill>
                          <a:effectLst/>
                          <a:latin typeface="Roboto" panose="02000000000000000000" pitchFamily="2" charset="0"/>
                        </a:rPr>
                        <a:t>▼</a:t>
                      </a:r>
                    </a:p>
                  </a:txBody>
                  <a:tcPr marL="4697" marR="4697" marT="4697" marB="0" anchor="ctr">
                    <a:lnL>
                      <a:noFill/>
                    </a:lnL>
                    <a:lnR>
                      <a:noFill/>
                    </a:lnR>
                    <a:lnT>
                      <a:noFill/>
                    </a:lnT>
                    <a:lnB>
                      <a:noFill/>
                    </a:lnB>
                    <a:solidFill>
                      <a:srgbClr val="FFFFFF"/>
                    </a:solidFill>
                  </a:tcPr>
                </a:tc>
                <a:tc rowSpan="2">
                  <a:txBody>
                    <a:bodyPr/>
                    <a:lstStyle/>
                    <a:p>
                      <a:pPr algn="ctr" fontAlgn="ctr"/>
                      <a:r>
                        <a:rPr lang="fr-029" sz="400" b="1" i="0" u="none" strike="noStrike">
                          <a:solidFill>
                            <a:srgbClr val="000000"/>
                          </a:solidFill>
                          <a:effectLst/>
                          <a:latin typeface="Roboto" panose="02000000000000000000" pitchFamily="2" charset="0"/>
                        </a:rPr>
                        <a:t>2 527 DEFM</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MQ" sz="700" b="1" i="0" u="none" strike="noStrike">
                          <a:solidFill>
                            <a:srgbClr val="5B7F21"/>
                          </a:solidFill>
                          <a:effectLst/>
                          <a:latin typeface="Roboto" panose="02000000000000000000" pitchFamily="2" charset="0"/>
                        </a:rPr>
                        <a:t>-15,8%</a:t>
                      </a:r>
                    </a:p>
                  </a:txBody>
                  <a:tcPr marL="4697" marR="4697" marT="4697" marB="0" anchor="ctr">
                    <a:lnL>
                      <a:noFill/>
                    </a:lnL>
                    <a:lnR>
                      <a:noFill/>
                    </a:lnR>
                    <a:lnT>
                      <a:noFill/>
                    </a:lnT>
                    <a:lnB>
                      <a:noFill/>
                    </a:lnB>
                    <a:solidFill>
                      <a:srgbClr val="FFFFFF"/>
                    </a:solidFill>
                  </a:tcPr>
                </a:tc>
                <a:tc rowSpan="2">
                  <a:txBody>
                    <a:bodyPr/>
                    <a:lstStyle/>
                    <a:p>
                      <a:pPr algn="ctr" fontAlgn="ctr"/>
                      <a:r>
                        <a:rPr lang="fr-MQ" sz="900" b="1" i="0" u="none" strike="noStrike">
                          <a:solidFill>
                            <a:srgbClr val="5B7F21"/>
                          </a:solidFill>
                          <a:effectLst/>
                          <a:latin typeface="Roboto" panose="02000000000000000000" pitchFamily="2" charset="0"/>
                        </a:rPr>
                        <a:t>▼</a:t>
                      </a:r>
                    </a:p>
                  </a:txBody>
                  <a:tcPr marL="4697" marR="4697" marT="4697" marB="0" anchor="ctr">
                    <a:lnL>
                      <a:noFill/>
                    </a:lnL>
                    <a:lnR>
                      <a:noFill/>
                    </a:lnR>
                    <a:lnT>
                      <a:noFill/>
                    </a:lnT>
                    <a:lnB>
                      <a:noFill/>
                    </a:lnB>
                    <a:solidFill>
                      <a:srgbClr val="FFFFFF"/>
                    </a:solidFill>
                  </a:tcPr>
                </a:tc>
                <a:tc rowSpan="2">
                  <a:txBody>
                    <a:bodyPr/>
                    <a:lstStyle/>
                    <a:p>
                      <a:pPr algn="ctr" fontAlgn="ctr"/>
                      <a:r>
                        <a:rPr lang="fr-029" sz="400" b="1" i="0" u="none" strike="noStrike">
                          <a:solidFill>
                            <a:srgbClr val="000000"/>
                          </a:solidFill>
                          <a:effectLst/>
                          <a:latin typeface="Roboto" panose="02000000000000000000" pitchFamily="2" charset="0"/>
                        </a:rPr>
                        <a:t>11 896 DEFM</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MQ" sz="700" b="1" i="0" u="none" strike="noStrike">
                          <a:solidFill>
                            <a:srgbClr val="5B7F21"/>
                          </a:solidFill>
                          <a:effectLst/>
                          <a:latin typeface="Roboto" panose="02000000000000000000" pitchFamily="2" charset="0"/>
                        </a:rPr>
                        <a:t>-28,0%</a:t>
                      </a:r>
                    </a:p>
                  </a:txBody>
                  <a:tcPr marL="4697" marR="4697" marT="4697" marB="0" anchor="ctr">
                    <a:lnL>
                      <a:noFill/>
                    </a:lnL>
                    <a:lnR>
                      <a:noFill/>
                    </a:lnR>
                    <a:lnT>
                      <a:noFill/>
                    </a:lnT>
                    <a:lnB>
                      <a:noFill/>
                    </a:lnB>
                    <a:solidFill>
                      <a:srgbClr val="FFFFFF"/>
                    </a:solidFill>
                  </a:tcPr>
                </a:tc>
                <a:tc rowSpan="2">
                  <a:txBody>
                    <a:bodyPr/>
                    <a:lstStyle/>
                    <a:p>
                      <a:pPr algn="ctr" fontAlgn="ctr"/>
                      <a:r>
                        <a:rPr lang="fr-MQ" sz="900" b="1" i="0" u="none" strike="noStrike">
                          <a:solidFill>
                            <a:srgbClr val="5B7F21"/>
                          </a:solidFill>
                          <a:effectLst/>
                          <a:latin typeface="Roboto" panose="02000000000000000000" pitchFamily="2" charset="0"/>
                        </a:rPr>
                        <a:t>▼</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tc rowSpan="2">
                  <a:txBody>
                    <a:bodyPr/>
                    <a:lstStyle/>
                    <a:p>
                      <a:pPr algn="ctr" fontAlgn="ctr"/>
                      <a:r>
                        <a:rPr lang="fr-029" sz="400" b="1" i="0" u="none" strike="noStrike">
                          <a:solidFill>
                            <a:srgbClr val="000000"/>
                          </a:solidFill>
                          <a:effectLst/>
                          <a:latin typeface="Roboto" panose="02000000000000000000" pitchFamily="2" charset="0"/>
                        </a:rPr>
                        <a:t>248 441 DEFM</a:t>
                      </a:r>
                    </a:p>
                  </a:txBody>
                  <a:tcPr marL="4697" marR="4697" marT="4697" marB="0" anchor="ctr">
                    <a:lnL>
                      <a:noFill/>
                    </a:lnL>
                    <a:lnR>
                      <a:noFill/>
                    </a:lnR>
                    <a:lnT w="6350" cap="flat" cmpd="sng" algn="ctr">
                      <a:solidFill>
                        <a:srgbClr val="F2F2F2"/>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235882474"/>
                  </a:ext>
                </a:extLst>
              </a:tr>
              <a:tr h="173603">
                <a:tc>
                  <a:txBody>
                    <a:bodyPr/>
                    <a:lstStyle/>
                    <a:p>
                      <a:pPr algn="l" fontAlgn="t"/>
                      <a:r>
                        <a:rPr lang="fr-FR" sz="400" b="0" i="0" u="none" strike="noStrike">
                          <a:solidFill>
                            <a:srgbClr val="1F4E78"/>
                          </a:solidFill>
                          <a:effectLst/>
                          <a:latin typeface="Roboto" panose="02000000000000000000" pitchFamily="2" charset="0"/>
                        </a:rPr>
                        <a:t>Au 2ème trimestre 2021 (évol 1 an)</a:t>
                      </a:r>
                    </a:p>
                  </a:txBody>
                  <a:tcPr marL="4697" marR="4697" marT="4697" marB="0">
                    <a:lnL>
                      <a:noFill/>
                    </a:lnL>
                    <a:lnR>
                      <a:noFill/>
                    </a:lnR>
                    <a:lnT>
                      <a:noFill/>
                    </a:lnT>
                    <a:lnB>
                      <a:noFill/>
                    </a:lnB>
                    <a:solidFill>
                      <a:srgbClr val="FFFFFF"/>
                    </a:solidFill>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tc vMerge="1">
                  <a:txBody>
                    <a:bodyPr/>
                    <a:lstStyle/>
                    <a:p>
                      <a:endParaRPr lang="fr-MQ"/>
                    </a:p>
                  </a:txBody>
                  <a:tcPr/>
                </a:tc>
                <a:extLst>
                  <a:ext uri="{0D108BD9-81ED-4DB2-BD59-A6C34878D82A}">
                    <a16:rowId xmlns:a16="http://schemas.microsoft.com/office/drawing/2014/main" val="4057464791"/>
                  </a:ext>
                </a:extLst>
              </a:tr>
              <a:tr h="218446">
                <a:tc>
                  <a:txBody>
                    <a:bodyPr/>
                    <a:lstStyle/>
                    <a:p>
                      <a:pPr algn="l" fontAlgn="b"/>
                      <a:endParaRPr lang="fr-MQ" sz="500" b="0" i="0" u="none" strike="noStrike">
                        <a:solidFill>
                          <a:srgbClr val="000000"/>
                        </a:solidFill>
                        <a:effectLst/>
                        <a:latin typeface="Calibri" panose="020F0502020204030204" pitchFamily="34" charset="0"/>
                      </a:endParaRPr>
                    </a:p>
                  </a:txBody>
                  <a:tcPr marL="4697" marR="4697" marT="4697" marB="0" anchor="b">
                    <a:lnL>
                      <a:noFill/>
                    </a:lnL>
                    <a:lnR>
                      <a:noFill/>
                    </a:lnR>
                    <a:lnT>
                      <a:noFill/>
                    </a:lnT>
                    <a:lnB>
                      <a:noFill/>
                    </a:lnB>
                  </a:tcPr>
                </a:tc>
                <a:tc>
                  <a:txBody>
                    <a:bodyPr/>
                    <a:lstStyle/>
                    <a:p>
                      <a:pPr algn="ctr" fontAlgn="ctr"/>
                      <a:endParaRPr lang="fr-MQ" sz="7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9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4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7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9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4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7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9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4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7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9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4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7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9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4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extLst>
                  <a:ext uri="{0D108BD9-81ED-4DB2-BD59-A6C34878D82A}">
                    <a16:rowId xmlns:a16="http://schemas.microsoft.com/office/drawing/2014/main" val="306771836"/>
                  </a:ext>
                </a:extLst>
              </a:tr>
              <a:tr h="218446">
                <a:tc>
                  <a:txBody>
                    <a:bodyPr/>
                    <a:lstStyle/>
                    <a:p>
                      <a:pPr algn="l" fontAlgn="b"/>
                      <a:endParaRPr lang="fr-MQ" sz="500" b="0" i="0" u="none" strike="noStrike">
                        <a:solidFill>
                          <a:srgbClr val="000000"/>
                        </a:solidFill>
                        <a:effectLst/>
                        <a:latin typeface="Calibri" panose="020F0502020204030204" pitchFamily="34" charset="0"/>
                      </a:endParaRPr>
                    </a:p>
                  </a:txBody>
                  <a:tcPr marL="4697" marR="4697" marT="4697" marB="0" anchor="b">
                    <a:lnL>
                      <a:noFill/>
                    </a:lnL>
                    <a:lnR>
                      <a:noFill/>
                    </a:lnR>
                    <a:lnT>
                      <a:noFill/>
                    </a:lnT>
                    <a:lnB>
                      <a:noFill/>
                    </a:lnB>
                  </a:tcPr>
                </a:tc>
                <a:tc rowSpan="2">
                  <a:txBody>
                    <a:bodyPr/>
                    <a:lstStyle/>
                    <a:p>
                      <a:pPr algn="ctr" fontAlgn="ctr"/>
                      <a:r>
                        <a:rPr lang="fr-MQ" sz="700" b="1" i="0" u="none" strike="noStrike">
                          <a:solidFill>
                            <a:srgbClr val="548235"/>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endParaRPr lang="fr-MQ" sz="9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4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rowSpan="2">
                  <a:txBody>
                    <a:bodyPr/>
                    <a:lstStyle/>
                    <a:p>
                      <a:pPr algn="ctr" fontAlgn="ctr"/>
                      <a:r>
                        <a:rPr lang="fr-MQ" sz="700" b="1" i="0" u="none" strike="noStrike">
                          <a:solidFill>
                            <a:srgbClr val="548235"/>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endParaRPr lang="fr-MQ" sz="9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4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rowSpan="2">
                  <a:txBody>
                    <a:bodyPr/>
                    <a:lstStyle/>
                    <a:p>
                      <a:pPr algn="ctr" fontAlgn="ctr"/>
                      <a:r>
                        <a:rPr lang="fr-MQ" sz="700" b="1" i="0" u="none" strike="noStrike">
                          <a:solidFill>
                            <a:srgbClr val="548235"/>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endParaRPr lang="fr-MQ" sz="9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4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rowSpan="2">
                  <a:txBody>
                    <a:bodyPr/>
                    <a:lstStyle/>
                    <a:p>
                      <a:pPr algn="ctr" fontAlgn="ctr"/>
                      <a:r>
                        <a:rPr lang="fr-MQ" sz="700" b="1" i="0" u="none" strike="noStrike">
                          <a:solidFill>
                            <a:srgbClr val="548235"/>
                          </a:solidFill>
                          <a:effectLst/>
                          <a:latin typeface="Roboto" panose="02000000000000000000" pitchFamily="2" charset="0"/>
                        </a:rPr>
                        <a:t> </a:t>
                      </a:r>
                    </a:p>
                  </a:txBody>
                  <a:tcPr marL="4697" marR="4697" marT="4697" marB="0" anchor="ctr">
                    <a:lnL>
                      <a:noFill/>
                    </a:lnL>
                    <a:lnR>
                      <a:noFill/>
                    </a:lnR>
                    <a:lnT>
                      <a:noFill/>
                    </a:lnT>
                    <a:lnB>
                      <a:noFill/>
                    </a:lnB>
                    <a:solidFill>
                      <a:srgbClr val="FFFFFF"/>
                    </a:solidFill>
                  </a:tcPr>
                </a:tc>
                <a:tc>
                  <a:txBody>
                    <a:bodyPr/>
                    <a:lstStyle/>
                    <a:p>
                      <a:pPr algn="ctr" fontAlgn="ctr"/>
                      <a:endParaRPr lang="fr-MQ" sz="9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4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7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9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4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extLst>
                  <a:ext uri="{0D108BD9-81ED-4DB2-BD59-A6C34878D82A}">
                    <a16:rowId xmlns:a16="http://schemas.microsoft.com/office/drawing/2014/main" val="3277512459"/>
                  </a:ext>
                </a:extLst>
              </a:tr>
              <a:tr h="218446">
                <a:tc>
                  <a:txBody>
                    <a:bodyPr/>
                    <a:lstStyle/>
                    <a:p>
                      <a:pPr algn="l" fontAlgn="b"/>
                      <a:endParaRPr lang="fr-MQ" sz="500" b="0" i="0" u="none" strike="noStrike">
                        <a:solidFill>
                          <a:srgbClr val="000000"/>
                        </a:solidFill>
                        <a:effectLst/>
                        <a:latin typeface="Calibri" panose="020F0502020204030204" pitchFamily="34" charset="0"/>
                      </a:endParaRPr>
                    </a:p>
                  </a:txBody>
                  <a:tcPr marL="4697" marR="4697" marT="4697" marB="0" anchor="b">
                    <a:lnL>
                      <a:noFill/>
                    </a:lnL>
                    <a:lnR>
                      <a:noFill/>
                    </a:lnR>
                    <a:lnT>
                      <a:noFill/>
                    </a:lnT>
                    <a:lnB>
                      <a:noFill/>
                    </a:lnB>
                  </a:tcPr>
                </a:tc>
                <a:tc vMerge="1">
                  <a:txBody>
                    <a:bodyPr/>
                    <a:lstStyle/>
                    <a:p>
                      <a:endParaRPr lang="fr-MQ"/>
                    </a:p>
                  </a:txBody>
                  <a:tcPr/>
                </a:tc>
                <a:tc>
                  <a:txBody>
                    <a:bodyPr/>
                    <a:lstStyle/>
                    <a:p>
                      <a:pPr algn="ctr" fontAlgn="ctr"/>
                      <a:endParaRPr lang="fr-MQ" sz="9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4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vMerge="1">
                  <a:txBody>
                    <a:bodyPr/>
                    <a:lstStyle/>
                    <a:p>
                      <a:endParaRPr lang="fr-MQ"/>
                    </a:p>
                  </a:txBody>
                  <a:tcPr/>
                </a:tc>
                <a:tc>
                  <a:txBody>
                    <a:bodyPr/>
                    <a:lstStyle/>
                    <a:p>
                      <a:pPr algn="ctr" fontAlgn="ctr"/>
                      <a:endParaRPr lang="fr-MQ" sz="9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4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vMerge="1">
                  <a:txBody>
                    <a:bodyPr/>
                    <a:lstStyle/>
                    <a:p>
                      <a:endParaRPr lang="fr-MQ"/>
                    </a:p>
                  </a:txBody>
                  <a:tcPr/>
                </a:tc>
                <a:tc>
                  <a:txBody>
                    <a:bodyPr/>
                    <a:lstStyle/>
                    <a:p>
                      <a:pPr algn="ctr" fontAlgn="ctr"/>
                      <a:endParaRPr lang="fr-MQ" sz="9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4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vMerge="1">
                  <a:txBody>
                    <a:bodyPr/>
                    <a:lstStyle/>
                    <a:p>
                      <a:endParaRPr lang="fr-MQ"/>
                    </a:p>
                  </a:txBody>
                  <a:tcPr/>
                </a:tc>
                <a:tc>
                  <a:txBody>
                    <a:bodyPr/>
                    <a:lstStyle/>
                    <a:p>
                      <a:pPr algn="ctr" fontAlgn="ctr"/>
                      <a:endParaRPr lang="fr-MQ" sz="9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b"/>
                      <a:endParaRPr lang="fr-MQ" sz="400" b="0" i="0" u="none" strike="noStrike">
                        <a:solidFill>
                          <a:srgbClr val="000000"/>
                        </a:solidFill>
                        <a:effectLst/>
                        <a:latin typeface="Calibri" panose="020F0502020204030204" pitchFamily="34" charset="0"/>
                      </a:endParaRPr>
                    </a:p>
                  </a:txBody>
                  <a:tcPr marL="4697" marR="4697" marT="4697" marB="0" anchor="b">
                    <a:lnL>
                      <a:noFill/>
                    </a:lnL>
                    <a:lnR>
                      <a:noFill/>
                    </a:lnR>
                    <a:lnT>
                      <a:noFill/>
                    </a:lnT>
                    <a:lnB>
                      <a:noFill/>
                    </a:lnB>
                  </a:tcPr>
                </a:tc>
                <a:tc>
                  <a:txBody>
                    <a:bodyPr/>
                    <a:lstStyle/>
                    <a:p>
                      <a:pPr algn="ctr" fontAlgn="b"/>
                      <a:endParaRPr lang="fr-MQ" sz="700" b="0" i="0" u="none" strike="noStrike">
                        <a:solidFill>
                          <a:srgbClr val="000000"/>
                        </a:solidFill>
                        <a:effectLst/>
                        <a:latin typeface="Calibri" panose="020F0502020204030204" pitchFamily="34" charset="0"/>
                      </a:endParaRPr>
                    </a:p>
                  </a:txBody>
                  <a:tcPr marL="4697" marR="4697" marT="4697" marB="0" anchor="b">
                    <a:lnL>
                      <a:noFill/>
                    </a:lnL>
                    <a:lnR>
                      <a:noFill/>
                    </a:lnR>
                    <a:lnT>
                      <a:noFill/>
                    </a:lnT>
                    <a:lnB>
                      <a:noFill/>
                    </a:lnB>
                  </a:tcPr>
                </a:tc>
                <a:tc>
                  <a:txBody>
                    <a:bodyPr/>
                    <a:lstStyle/>
                    <a:p>
                      <a:pPr algn="ctr" fontAlgn="b"/>
                      <a:endParaRPr lang="fr-MQ" sz="700" b="0" i="0" u="none" strike="noStrike">
                        <a:solidFill>
                          <a:srgbClr val="000000"/>
                        </a:solidFill>
                        <a:effectLst/>
                        <a:latin typeface="Calibri" panose="020F0502020204030204" pitchFamily="34" charset="0"/>
                      </a:endParaRPr>
                    </a:p>
                  </a:txBody>
                  <a:tcPr marL="4697" marR="4697" marT="4697" marB="0" anchor="b">
                    <a:lnL>
                      <a:noFill/>
                    </a:lnL>
                    <a:lnR>
                      <a:noFill/>
                    </a:lnR>
                    <a:lnT>
                      <a:noFill/>
                    </a:lnT>
                    <a:lnB>
                      <a:noFill/>
                    </a:lnB>
                  </a:tcPr>
                </a:tc>
                <a:tc>
                  <a:txBody>
                    <a:bodyPr/>
                    <a:lstStyle/>
                    <a:p>
                      <a:pPr algn="ctr" fontAlgn="ctr"/>
                      <a:endParaRPr lang="fr-MQ" sz="4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extLst>
                  <a:ext uri="{0D108BD9-81ED-4DB2-BD59-A6C34878D82A}">
                    <a16:rowId xmlns:a16="http://schemas.microsoft.com/office/drawing/2014/main" val="3537279126"/>
                  </a:ext>
                </a:extLst>
              </a:tr>
              <a:tr h="218446">
                <a:tc>
                  <a:txBody>
                    <a:bodyPr/>
                    <a:lstStyle/>
                    <a:p>
                      <a:pPr algn="l" fontAlgn="b"/>
                      <a:endParaRPr lang="fr-MQ" sz="500" b="0" i="0" u="none" strike="noStrike">
                        <a:solidFill>
                          <a:srgbClr val="000000"/>
                        </a:solidFill>
                        <a:effectLst/>
                        <a:latin typeface="Calibri" panose="020F0502020204030204" pitchFamily="34" charset="0"/>
                      </a:endParaRPr>
                    </a:p>
                  </a:txBody>
                  <a:tcPr marL="4697" marR="4697" marT="4697" marB="0" anchor="b">
                    <a:lnL>
                      <a:noFill/>
                    </a:lnL>
                    <a:lnR>
                      <a:noFill/>
                    </a:lnR>
                    <a:lnT>
                      <a:noFill/>
                    </a:lnT>
                    <a:lnB>
                      <a:noFill/>
                    </a:lnB>
                  </a:tcPr>
                </a:tc>
                <a:tc>
                  <a:txBody>
                    <a:bodyPr/>
                    <a:lstStyle/>
                    <a:p>
                      <a:pPr algn="ctr" fontAlgn="ctr"/>
                      <a:endParaRPr lang="fr-MQ" sz="7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9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4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7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9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4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7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9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4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7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9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b"/>
                      <a:endParaRPr lang="fr-MQ" sz="400" b="0" i="0" u="none" strike="noStrike">
                        <a:solidFill>
                          <a:srgbClr val="000000"/>
                        </a:solidFill>
                        <a:effectLst/>
                        <a:latin typeface="Calibri" panose="020F0502020204030204" pitchFamily="34" charset="0"/>
                      </a:endParaRPr>
                    </a:p>
                  </a:txBody>
                  <a:tcPr marL="4697" marR="4697" marT="4697" marB="0" anchor="b">
                    <a:lnL>
                      <a:noFill/>
                    </a:lnL>
                    <a:lnR>
                      <a:noFill/>
                    </a:lnR>
                    <a:lnT>
                      <a:noFill/>
                    </a:lnT>
                    <a:lnB>
                      <a:noFill/>
                    </a:lnB>
                  </a:tcPr>
                </a:tc>
                <a:tc>
                  <a:txBody>
                    <a:bodyPr/>
                    <a:lstStyle/>
                    <a:p>
                      <a:pPr algn="ctr" fontAlgn="b"/>
                      <a:endParaRPr lang="fr-MQ" sz="700" b="0" i="0" u="none" strike="noStrike">
                        <a:solidFill>
                          <a:srgbClr val="000000"/>
                        </a:solidFill>
                        <a:effectLst/>
                        <a:latin typeface="Calibri" panose="020F0502020204030204" pitchFamily="34" charset="0"/>
                      </a:endParaRPr>
                    </a:p>
                  </a:txBody>
                  <a:tcPr marL="4697" marR="4697" marT="4697" marB="0" anchor="b">
                    <a:lnL>
                      <a:noFill/>
                    </a:lnL>
                    <a:lnR>
                      <a:noFill/>
                    </a:lnR>
                    <a:lnT>
                      <a:noFill/>
                    </a:lnT>
                    <a:lnB>
                      <a:noFill/>
                    </a:lnB>
                  </a:tcPr>
                </a:tc>
                <a:tc>
                  <a:txBody>
                    <a:bodyPr/>
                    <a:lstStyle/>
                    <a:p>
                      <a:pPr algn="ctr" fontAlgn="b"/>
                      <a:endParaRPr lang="fr-MQ" sz="700" b="0" i="0" u="none" strike="noStrike">
                        <a:solidFill>
                          <a:srgbClr val="000000"/>
                        </a:solidFill>
                        <a:effectLst/>
                        <a:latin typeface="Calibri" panose="020F0502020204030204" pitchFamily="34" charset="0"/>
                      </a:endParaRPr>
                    </a:p>
                  </a:txBody>
                  <a:tcPr marL="4697" marR="4697" marT="4697" marB="0" anchor="b">
                    <a:lnL>
                      <a:noFill/>
                    </a:lnL>
                    <a:lnR>
                      <a:noFill/>
                    </a:lnR>
                    <a:lnT>
                      <a:noFill/>
                    </a:lnT>
                    <a:lnB>
                      <a:noFill/>
                    </a:lnB>
                  </a:tcPr>
                </a:tc>
                <a:tc>
                  <a:txBody>
                    <a:bodyPr/>
                    <a:lstStyle/>
                    <a:p>
                      <a:pPr algn="ctr" fontAlgn="ctr"/>
                      <a:endParaRPr lang="fr-MQ" sz="4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extLst>
                  <a:ext uri="{0D108BD9-81ED-4DB2-BD59-A6C34878D82A}">
                    <a16:rowId xmlns:a16="http://schemas.microsoft.com/office/drawing/2014/main" val="685371257"/>
                  </a:ext>
                </a:extLst>
              </a:tr>
              <a:tr h="173603">
                <a:tc gridSpan="11">
                  <a:txBody>
                    <a:bodyPr/>
                    <a:lstStyle/>
                    <a:p>
                      <a:pPr algn="l" fontAlgn="b"/>
                      <a:r>
                        <a:rPr lang="fr-FR" sz="700" b="0" i="0" u="none" strike="noStrike" dirty="0">
                          <a:solidFill>
                            <a:srgbClr val="000000"/>
                          </a:solidFill>
                          <a:effectLst/>
                          <a:latin typeface="Calibri" panose="020F0502020204030204" pitchFamily="34" charset="0"/>
                        </a:rPr>
                        <a:t>Si vous souhaitez obtenir les données statistiques représentées dans cette note de conjoncture, merci de contacter la CERC :</a:t>
                      </a:r>
                    </a:p>
                  </a:txBody>
                  <a:tcPr marL="4697" marR="4697" marT="4697" marB="0" anchor="b">
                    <a:lnL>
                      <a:noFill/>
                    </a:lnL>
                    <a:lnR>
                      <a:noFill/>
                    </a:lnR>
                    <a:lnT>
                      <a:noFill/>
                    </a:lnT>
                    <a:lnB>
                      <a:noFill/>
                    </a:lnB>
                  </a:tcPr>
                </a:tc>
                <a:tc hMerge="1">
                  <a:txBody>
                    <a:bodyPr/>
                    <a:lstStyle/>
                    <a:p>
                      <a:endParaRPr lang="fr-MQ"/>
                    </a:p>
                  </a:txBody>
                  <a:tcPr/>
                </a:tc>
                <a:tc hMerge="1">
                  <a:txBody>
                    <a:bodyPr/>
                    <a:lstStyle/>
                    <a:p>
                      <a:endParaRPr lang="fr-MQ"/>
                    </a:p>
                  </a:txBody>
                  <a:tcPr/>
                </a:tc>
                <a:tc hMerge="1">
                  <a:txBody>
                    <a:bodyPr/>
                    <a:lstStyle/>
                    <a:p>
                      <a:endParaRPr lang="fr-MQ"/>
                    </a:p>
                  </a:txBody>
                  <a:tcPr/>
                </a:tc>
                <a:tc hMerge="1">
                  <a:txBody>
                    <a:bodyPr/>
                    <a:lstStyle/>
                    <a:p>
                      <a:endParaRPr lang="fr-MQ"/>
                    </a:p>
                  </a:txBody>
                  <a:tcPr/>
                </a:tc>
                <a:tc hMerge="1">
                  <a:txBody>
                    <a:bodyPr/>
                    <a:lstStyle/>
                    <a:p>
                      <a:endParaRPr lang="fr-MQ"/>
                    </a:p>
                  </a:txBody>
                  <a:tcPr/>
                </a:tc>
                <a:tc hMerge="1">
                  <a:txBody>
                    <a:bodyPr/>
                    <a:lstStyle/>
                    <a:p>
                      <a:endParaRPr lang="fr-MQ"/>
                    </a:p>
                  </a:txBody>
                  <a:tcPr/>
                </a:tc>
                <a:tc hMerge="1">
                  <a:txBody>
                    <a:bodyPr/>
                    <a:lstStyle/>
                    <a:p>
                      <a:endParaRPr lang="fr-MQ"/>
                    </a:p>
                  </a:txBody>
                  <a:tcPr/>
                </a:tc>
                <a:tc hMerge="1">
                  <a:txBody>
                    <a:bodyPr/>
                    <a:lstStyle/>
                    <a:p>
                      <a:endParaRPr lang="fr-MQ"/>
                    </a:p>
                  </a:txBody>
                  <a:tcPr/>
                </a:tc>
                <a:tc hMerge="1">
                  <a:txBody>
                    <a:bodyPr/>
                    <a:lstStyle/>
                    <a:p>
                      <a:endParaRPr lang="fr-MQ"/>
                    </a:p>
                  </a:txBody>
                  <a:tcPr/>
                </a:tc>
                <a:tc hMerge="1">
                  <a:txBody>
                    <a:bodyPr/>
                    <a:lstStyle/>
                    <a:p>
                      <a:endParaRPr lang="fr-MQ"/>
                    </a:p>
                  </a:txBody>
                  <a:tcPr/>
                </a:tc>
                <a:tc>
                  <a:txBody>
                    <a:bodyPr/>
                    <a:lstStyle/>
                    <a:p>
                      <a:pPr algn="ctr" fontAlgn="ctr"/>
                      <a:endParaRPr lang="fr-MQ" sz="7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b"/>
                      <a:endParaRPr lang="fr-MQ" sz="400" b="0" i="0" u="none" strike="noStrike">
                        <a:solidFill>
                          <a:srgbClr val="000000"/>
                        </a:solidFill>
                        <a:effectLst/>
                        <a:latin typeface="Calibri" panose="020F0502020204030204" pitchFamily="34" charset="0"/>
                      </a:endParaRPr>
                    </a:p>
                  </a:txBody>
                  <a:tcPr marL="4697" marR="4697" marT="4697" marB="0" anchor="b">
                    <a:lnL>
                      <a:noFill/>
                    </a:lnL>
                    <a:lnR>
                      <a:noFill/>
                    </a:lnR>
                    <a:lnT>
                      <a:noFill/>
                    </a:lnT>
                    <a:lnB>
                      <a:noFill/>
                    </a:lnB>
                  </a:tcPr>
                </a:tc>
                <a:tc>
                  <a:txBody>
                    <a:bodyPr/>
                    <a:lstStyle/>
                    <a:p>
                      <a:pPr algn="ctr" fontAlgn="b"/>
                      <a:endParaRPr lang="fr-MQ" sz="700" b="0" i="0" u="none" strike="noStrike">
                        <a:solidFill>
                          <a:srgbClr val="000000"/>
                        </a:solidFill>
                        <a:effectLst/>
                        <a:latin typeface="Calibri" panose="020F0502020204030204" pitchFamily="34" charset="0"/>
                      </a:endParaRPr>
                    </a:p>
                  </a:txBody>
                  <a:tcPr marL="4697" marR="4697" marT="4697" marB="0" anchor="b">
                    <a:lnL>
                      <a:noFill/>
                    </a:lnL>
                    <a:lnR>
                      <a:noFill/>
                    </a:lnR>
                    <a:lnT>
                      <a:noFill/>
                    </a:lnT>
                    <a:lnB>
                      <a:noFill/>
                    </a:lnB>
                  </a:tcPr>
                </a:tc>
                <a:tc>
                  <a:txBody>
                    <a:bodyPr/>
                    <a:lstStyle/>
                    <a:p>
                      <a:pPr algn="ctr" fontAlgn="b"/>
                      <a:endParaRPr lang="fr-MQ" sz="700" b="0" i="0" u="none" strike="noStrike">
                        <a:solidFill>
                          <a:srgbClr val="000000"/>
                        </a:solidFill>
                        <a:effectLst/>
                        <a:latin typeface="Calibri" panose="020F0502020204030204" pitchFamily="34" charset="0"/>
                      </a:endParaRPr>
                    </a:p>
                  </a:txBody>
                  <a:tcPr marL="4697" marR="4697" marT="4697" marB="0" anchor="b">
                    <a:lnL>
                      <a:noFill/>
                    </a:lnL>
                    <a:lnR>
                      <a:noFill/>
                    </a:lnR>
                    <a:lnT>
                      <a:noFill/>
                    </a:lnT>
                    <a:lnB>
                      <a:noFill/>
                    </a:lnB>
                  </a:tcPr>
                </a:tc>
                <a:tc>
                  <a:txBody>
                    <a:bodyPr/>
                    <a:lstStyle/>
                    <a:p>
                      <a:pPr algn="ctr" fontAlgn="ctr"/>
                      <a:endParaRPr lang="fr-MQ" sz="4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extLst>
                  <a:ext uri="{0D108BD9-81ED-4DB2-BD59-A6C34878D82A}">
                    <a16:rowId xmlns:a16="http://schemas.microsoft.com/office/drawing/2014/main" val="128286345"/>
                  </a:ext>
                </a:extLst>
              </a:tr>
              <a:tr h="173603">
                <a:tc>
                  <a:txBody>
                    <a:bodyPr/>
                    <a:lstStyle/>
                    <a:p>
                      <a:pPr algn="l" fontAlgn="b"/>
                      <a:r>
                        <a:rPr lang="fr-029" sz="700" b="0" i="0" u="none" strike="noStrike">
                          <a:solidFill>
                            <a:srgbClr val="000000"/>
                          </a:solidFill>
                          <a:effectLst/>
                          <a:latin typeface="Calibri" panose="020F0502020204030204" pitchFamily="34" charset="0"/>
                        </a:rPr>
                        <a:t>contact@cerc-martinique.fr</a:t>
                      </a:r>
                    </a:p>
                  </a:txBody>
                  <a:tcPr marL="4697" marR="4697" marT="4697" marB="0" anchor="b">
                    <a:lnL>
                      <a:noFill/>
                    </a:lnL>
                    <a:lnR>
                      <a:noFill/>
                    </a:lnR>
                    <a:lnT>
                      <a:noFill/>
                    </a:lnT>
                    <a:lnB>
                      <a:noFill/>
                    </a:lnB>
                  </a:tcPr>
                </a:tc>
                <a:tc>
                  <a:txBody>
                    <a:bodyPr/>
                    <a:lstStyle/>
                    <a:p>
                      <a:pPr algn="ctr" fontAlgn="ctr"/>
                      <a:endParaRPr lang="fr-MQ" sz="7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7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4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7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7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4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7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7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4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7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ctr"/>
                      <a:endParaRPr lang="fr-MQ" sz="700" b="0" i="0" u="none" strike="noStrike">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tc>
                  <a:txBody>
                    <a:bodyPr/>
                    <a:lstStyle/>
                    <a:p>
                      <a:pPr algn="ctr" fontAlgn="b"/>
                      <a:endParaRPr lang="fr-MQ" sz="400" b="0" i="0" u="none" strike="noStrike">
                        <a:solidFill>
                          <a:srgbClr val="000000"/>
                        </a:solidFill>
                        <a:effectLst/>
                        <a:latin typeface="Calibri" panose="020F0502020204030204" pitchFamily="34" charset="0"/>
                      </a:endParaRPr>
                    </a:p>
                  </a:txBody>
                  <a:tcPr marL="4697" marR="4697" marT="4697" marB="0" anchor="b">
                    <a:lnL>
                      <a:noFill/>
                    </a:lnL>
                    <a:lnR>
                      <a:noFill/>
                    </a:lnR>
                    <a:lnT>
                      <a:noFill/>
                    </a:lnT>
                    <a:lnB>
                      <a:noFill/>
                    </a:lnB>
                  </a:tcPr>
                </a:tc>
                <a:tc>
                  <a:txBody>
                    <a:bodyPr/>
                    <a:lstStyle/>
                    <a:p>
                      <a:pPr algn="ctr" fontAlgn="b"/>
                      <a:endParaRPr lang="fr-MQ" sz="700" b="0" i="0" u="none" strike="noStrike">
                        <a:solidFill>
                          <a:srgbClr val="000000"/>
                        </a:solidFill>
                        <a:effectLst/>
                        <a:latin typeface="Calibri" panose="020F0502020204030204" pitchFamily="34" charset="0"/>
                      </a:endParaRPr>
                    </a:p>
                  </a:txBody>
                  <a:tcPr marL="4697" marR="4697" marT="4697" marB="0" anchor="b">
                    <a:lnL>
                      <a:noFill/>
                    </a:lnL>
                    <a:lnR>
                      <a:noFill/>
                    </a:lnR>
                    <a:lnT>
                      <a:noFill/>
                    </a:lnT>
                    <a:lnB>
                      <a:noFill/>
                    </a:lnB>
                  </a:tcPr>
                </a:tc>
                <a:tc>
                  <a:txBody>
                    <a:bodyPr/>
                    <a:lstStyle/>
                    <a:p>
                      <a:pPr algn="ctr" fontAlgn="b"/>
                      <a:endParaRPr lang="fr-MQ" sz="700" b="0" i="0" u="none" strike="noStrike">
                        <a:solidFill>
                          <a:srgbClr val="000000"/>
                        </a:solidFill>
                        <a:effectLst/>
                        <a:latin typeface="Calibri" panose="020F0502020204030204" pitchFamily="34" charset="0"/>
                      </a:endParaRPr>
                    </a:p>
                  </a:txBody>
                  <a:tcPr marL="4697" marR="4697" marT="4697" marB="0" anchor="b">
                    <a:lnL>
                      <a:noFill/>
                    </a:lnL>
                    <a:lnR>
                      <a:noFill/>
                    </a:lnR>
                    <a:lnT>
                      <a:noFill/>
                    </a:lnT>
                    <a:lnB>
                      <a:noFill/>
                    </a:lnB>
                  </a:tcPr>
                </a:tc>
                <a:tc>
                  <a:txBody>
                    <a:bodyPr/>
                    <a:lstStyle/>
                    <a:p>
                      <a:pPr algn="ctr" fontAlgn="ctr"/>
                      <a:endParaRPr lang="fr-MQ" sz="400" b="0" i="0" u="none" strike="noStrike" dirty="0">
                        <a:solidFill>
                          <a:srgbClr val="000000"/>
                        </a:solidFill>
                        <a:effectLst/>
                        <a:latin typeface="Calibri" panose="020F0502020204030204" pitchFamily="34" charset="0"/>
                      </a:endParaRPr>
                    </a:p>
                  </a:txBody>
                  <a:tcPr marL="4697" marR="4697" marT="4697" marB="0" anchor="ctr">
                    <a:lnL>
                      <a:noFill/>
                    </a:lnL>
                    <a:lnR>
                      <a:noFill/>
                    </a:lnR>
                    <a:lnT>
                      <a:noFill/>
                    </a:lnT>
                    <a:lnB>
                      <a:noFill/>
                    </a:lnB>
                  </a:tcPr>
                </a:tc>
                <a:extLst>
                  <a:ext uri="{0D108BD9-81ED-4DB2-BD59-A6C34878D82A}">
                    <a16:rowId xmlns:a16="http://schemas.microsoft.com/office/drawing/2014/main" val="39664779"/>
                  </a:ext>
                </a:extLst>
              </a:tr>
            </a:tbl>
          </a:graphicData>
        </a:graphic>
      </p:graphicFrame>
    </p:spTree>
    <p:extLst>
      <p:ext uri="{BB962C8B-B14F-4D97-AF65-F5344CB8AC3E}">
        <p14:creationId xmlns:p14="http://schemas.microsoft.com/office/powerpoint/2010/main" val="2462829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rré corné 14"/>
          <p:cNvSpPr/>
          <p:nvPr/>
        </p:nvSpPr>
        <p:spPr>
          <a:xfrm>
            <a:off x="5135708" y="3443552"/>
            <a:ext cx="1980000" cy="1620000"/>
          </a:xfrm>
          <a:prstGeom prst="foldedCorner">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546">
              <a:solidFill>
                <a:schemeClr val="bg1">
                  <a:lumMod val="50000"/>
                </a:schemeClr>
              </a:solidFill>
            </a:endParaRPr>
          </a:p>
        </p:txBody>
      </p:sp>
      <p:sp>
        <p:nvSpPr>
          <p:cNvPr id="24" name="Carré corné 23"/>
          <p:cNvSpPr/>
          <p:nvPr/>
        </p:nvSpPr>
        <p:spPr>
          <a:xfrm>
            <a:off x="5136841" y="1390407"/>
            <a:ext cx="1980000" cy="1620000"/>
          </a:xfrm>
          <a:prstGeom prst="foldedCorner">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546">
              <a:solidFill>
                <a:schemeClr val="bg1">
                  <a:lumMod val="50000"/>
                </a:schemeClr>
              </a:solidFill>
            </a:endParaRPr>
          </a:p>
        </p:txBody>
      </p:sp>
      <p:graphicFrame>
        <p:nvGraphicFramePr>
          <p:cNvPr id="34" name="Objet 33"/>
          <p:cNvGraphicFramePr>
            <a:graphicFrameLocks noChangeAspect="1"/>
          </p:cNvGraphicFramePr>
          <p:nvPr/>
        </p:nvGraphicFramePr>
        <p:xfrm>
          <a:off x="5135563" y="1458913"/>
          <a:ext cx="1905000" cy="1228725"/>
        </p:xfrm>
        <a:graphic>
          <a:graphicData uri="http://schemas.openxmlformats.org/presentationml/2006/ole">
            <mc:AlternateContent xmlns:mc="http://schemas.openxmlformats.org/markup-compatibility/2006">
              <mc:Choice xmlns:v="urn:schemas-microsoft-com:vml" Requires="v">
                <p:oleObj spid="_x0000_s6178" name="Worksheet" r:id="rId3" imgW="1904905" imgH="1228820" progId="Excel.Sheet.12">
                  <p:link updateAutomatic="1"/>
                </p:oleObj>
              </mc:Choice>
              <mc:Fallback>
                <p:oleObj name="Worksheet" r:id="rId3" imgW="1904905" imgH="1228820" progId="Excel.Sheet.12">
                  <p:link updateAutomatic="1"/>
                  <p:pic>
                    <p:nvPicPr>
                      <p:cNvPr id="34" name="Objet 33"/>
                      <p:cNvPicPr/>
                      <p:nvPr/>
                    </p:nvPicPr>
                    <p:blipFill>
                      <a:blip r:embed="rId4"/>
                      <a:stretch>
                        <a:fillRect/>
                      </a:stretch>
                    </p:blipFill>
                    <p:spPr>
                      <a:xfrm>
                        <a:off x="5135563" y="1458913"/>
                        <a:ext cx="1905000" cy="1228725"/>
                      </a:xfrm>
                      <a:prstGeom prst="rect">
                        <a:avLst/>
                      </a:prstGeom>
                    </p:spPr>
                  </p:pic>
                </p:oleObj>
              </mc:Fallback>
            </mc:AlternateContent>
          </a:graphicData>
        </a:graphic>
      </p:graphicFrame>
      <p:graphicFrame>
        <p:nvGraphicFramePr>
          <p:cNvPr id="35" name="Objet 34"/>
          <p:cNvGraphicFramePr>
            <a:graphicFrameLocks noChangeAspect="1"/>
          </p:cNvGraphicFramePr>
          <p:nvPr/>
        </p:nvGraphicFramePr>
        <p:xfrm>
          <a:off x="5135563" y="3554413"/>
          <a:ext cx="1905000" cy="1228725"/>
        </p:xfrm>
        <a:graphic>
          <a:graphicData uri="http://schemas.openxmlformats.org/presentationml/2006/ole">
            <mc:AlternateContent xmlns:mc="http://schemas.openxmlformats.org/markup-compatibility/2006">
              <mc:Choice xmlns:v="urn:schemas-microsoft-com:vml" Requires="v">
                <p:oleObj spid="_x0000_s6179" name="Worksheet" r:id="rId5" imgW="1904905" imgH="1228820" progId="Excel.Sheet.12">
                  <p:link updateAutomatic="1"/>
                </p:oleObj>
              </mc:Choice>
              <mc:Fallback>
                <p:oleObj name="Worksheet" r:id="rId5" imgW="1904905" imgH="1228820" progId="Excel.Sheet.12">
                  <p:link updateAutomatic="1"/>
                  <p:pic>
                    <p:nvPicPr>
                      <p:cNvPr id="35" name="Objet 34"/>
                      <p:cNvPicPr/>
                      <p:nvPr/>
                    </p:nvPicPr>
                    <p:blipFill>
                      <a:blip r:embed="rId6"/>
                      <a:stretch>
                        <a:fillRect/>
                      </a:stretch>
                    </p:blipFill>
                    <p:spPr>
                      <a:xfrm>
                        <a:off x="5135563" y="3554413"/>
                        <a:ext cx="1905000" cy="1228725"/>
                      </a:xfrm>
                      <a:prstGeom prst="rect">
                        <a:avLst/>
                      </a:prstGeom>
                    </p:spPr>
                  </p:pic>
                </p:oleObj>
              </mc:Fallback>
            </mc:AlternateContent>
          </a:graphicData>
        </a:graphic>
      </p:graphicFrame>
      <p:graphicFrame>
        <p:nvGraphicFramePr>
          <p:cNvPr id="36" name="Objet 35"/>
          <p:cNvGraphicFramePr>
            <a:graphicFrameLocks noChangeAspect="1"/>
          </p:cNvGraphicFramePr>
          <p:nvPr/>
        </p:nvGraphicFramePr>
        <p:xfrm>
          <a:off x="5135563" y="5183188"/>
          <a:ext cx="1905000" cy="476250"/>
        </p:xfrm>
        <a:graphic>
          <a:graphicData uri="http://schemas.openxmlformats.org/presentationml/2006/ole">
            <mc:AlternateContent xmlns:mc="http://schemas.openxmlformats.org/markup-compatibility/2006">
              <mc:Choice xmlns:v="urn:schemas-microsoft-com:vml" Requires="v">
                <p:oleObj spid="_x0000_s6180" name="Worksheet" r:id="rId7" imgW="1904905" imgH="476393" progId="Excel.Sheet.12">
                  <p:link updateAutomatic="1"/>
                </p:oleObj>
              </mc:Choice>
              <mc:Fallback>
                <p:oleObj name="Worksheet" r:id="rId7" imgW="1904905" imgH="476393" progId="Excel.Sheet.12">
                  <p:link updateAutomatic="1"/>
                  <p:pic>
                    <p:nvPicPr>
                      <p:cNvPr id="36" name="Objet 35"/>
                      <p:cNvPicPr/>
                      <p:nvPr/>
                    </p:nvPicPr>
                    <p:blipFill>
                      <a:blip r:embed="rId8"/>
                      <a:stretch>
                        <a:fillRect/>
                      </a:stretch>
                    </p:blipFill>
                    <p:spPr>
                      <a:xfrm>
                        <a:off x="5135563" y="5183188"/>
                        <a:ext cx="1905000" cy="476250"/>
                      </a:xfrm>
                      <a:prstGeom prst="rect">
                        <a:avLst/>
                      </a:prstGeom>
                    </p:spPr>
                  </p:pic>
                </p:oleObj>
              </mc:Fallback>
            </mc:AlternateContent>
          </a:graphicData>
        </a:graphic>
      </p:graphicFrame>
      <p:sp>
        <p:nvSpPr>
          <p:cNvPr id="21" name="Rectangle 20"/>
          <p:cNvSpPr/>
          <p:nvPr/>
        </p:nvSpPr>
        <p:spPr>
          <a:xfrm>
            <a:off x="252000" y="8326445"/>
            <a:ext cx="4699217" cy="17962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numCol="2" spcCol="180000" rtlCol="0" anchor="ctr">
            <a:spAutoFit/>
          </a:bodyPr>
          <a:lstStyle/>
          <a:p>
            <a:pPr algn="just"/>
            <a:r>
              <a:rPr lang="fr-FR" sz="800" b="1" dirty="0">
                <a:solidFill>
                  <a:schemeClr val="accent5">
                    <a:lumMod val="50000"/>
                  </a:schemeClr>
                </a:solidFill>
                <a:latin typeface="Roboto" pitchFamily="2" charset="0"/>
                <a:ea typeface="Roboto" pitchFamily="2" charset="0"/>
              </a:rPr>
              <a:t>Mises en chantier. </a:t>
            </a:r>
            <a:r>
              <a:rPr lang="fr-FR" sz="800" dirty="0">
                <a:solidFill>
                  <a:schemeClr val="accent5">
                    <a:lumMod val="50000"/>
                  </a:schemeClr>
                </a:solidFill>
                <a:latin typeface="Roboto" pitchFamily="2" charset="0"/>
                <a:ea typeface="Roboto" pitchFamily="2" charset="0"/>
              </a:rPr>
              <a:t>Le nombre de logements commencés entre début juillet 2020 et fin juin 2021 est en diminution par rapport à la période allant de début juillet 2019 à fin juin 2020. 1812 logements ont été mis en chantier de juillet 2020 à juin 2021, contre 2150 douze mois auparavant (soit -15,7 %). </a:t>
            </a:r>
          </a:p>
          <a:p>
            <a:pPr algn="just"/>
            <a:r>
              <a:rPr lang="fr-FR" sz="800" dirty="0">
                <a:solidFill>
                  <a:schemeClr val="accent5">
                    <a:lumMod val="50000"/>
                  </a:schemeClr>
                </a:solidFill>
                <a:latin typeface="Roboto" pitchFamily="2" charset="0"/>
                <a:ea typeface="Roboto" pitchFamily="2" charset="0"/>
              </a:rPr>
              <a:t>Cette baisse concerne davantage les logements collectifs : dans le même laps de temps, le nombre de logements individuels commencés passe de 986 à 937 (soit -5 %) et le nombre de logements collectifs commencés passe, quant à lui, de 1164 à 875  (soit -24,8 %).</a:t>
            </a:r>
          </a:p>
          <a:p>
            <a:pPr algn="just"/>
            <a:endParaRPr lang="fr-FR" sz="800" b="1" dirty="0">
              <a:solidFill>
                <a:schemeClr val="accent5">
                  <a:lumMod val="50000"/>
                </a:schemeClr>
              </a:solidFill>
              <a:latin typeface="Roboto" pitchFamily="2" charset="0"/>
              <a:ea typeface="Roboto" pitchFamily="2" charset="0"/>
            </a:endParaRPr>
          </a:p>
          <a:p>
            <a:pPr algn="just"/>
            <a:r>
              <a:rPr lang="fr-FR" sz="800" b="1" dirty="0">
                <a:solidFill>
                  <a:schemeClr val="accent5">
                    <a:lumMod val="50000"/>
                  </a:schemeClr>
                </a:solidFill>
                <a:latin typeface="Roboto" pitchFamily="2" charset="0"/>
                <a:ea typeface="Roboto" pitchFamily="2" charset="0"/>
              </a:rPr>
              <a:t>Autorisations. </a:t>
            </a:r>
            <a:r>
              <a:rPr lang="fr-FR" sz="800" dirty="0">
                <a:solidFill>
                  <a:schemeClr val="accent5">
                    <a:lumMod val="50000"/>
                  </a:schemeClr>
                </a:solidFill>
                <a:latin typeface="Roboto" pitchFamily="2" charset="0"/>
                <a:ea typeface="Roboto" pitchFamily="2" charset="0"/>
              </a:rPr>
              <a:t>Le nombre de logements autorisés entre juillet 2020 et juin 2021 est en revanche en augmentation (3152 autorisations accordées) par rapport à la période comprise entre juillet 2019 et juin 2020 (2621 permis octroyés), soit une augmentation de 20,3 %.</a:t>
            </a:r>
          </a:p>
          <a:p>
            <a:pPr algn="just"/>
            <a:r>
              <a:rPr lang="fr-FR" sz="800" dirty="0">
                <a:solidFill>
                  <a:schemeClr val="accent5">
                    <a:lumMod val="50000"/>
                  </a:schemeClr>
                </a:solidFill>
                <a:latin typeface="Roboto" pitchFamily="2" charset="0"/>
                <a:ea typeface="Roboto" pitchFamily="2" charset="0"/>
              </a:rPr>
              <a:t>Cette augmentation concerne davantage les logements individuels (995 autorisations en juillet 2019-juin 2020, contre 1423 autorisations en juillet 2020-juin 2021, soit +43 %). Les autorisations de logements collectifs croissent très légèrement, passant de 1626 à 1719 (soit +6,3 %).</a:t>
            </a:r>
          </a:p>
          <a:p>
            <a:pPr algn="just"/>
            <a:endParaRPr lang="fr-FR" sz="800" dirty="0">
              <a:solidFill>
                <a:schemeClr val="accent5">
                  <a:lumMod val="50000"/>
                </a:schemeClr>
              </a:solidFill>
              <a:latin typeface="Roboto" pitchFamily="2" charset="0"/>
              <a:ea typeface="Roboto" pitchFamily="2" charset="0"/>
            </a:endParaRPr>
          </a:p>
        </p:txBody>
      </p:sp>
      <p:graphicFrame>
        <p:nvGraphicFramePr>
          <p:cNvPr id="2" name="Objet 1"/>
          <p:cNvGraphicFramePr>
            <a:graphicFrameLocks noChangeAspect="1"/>
          </p:cNvGraphicFramePr>
          <p:nvPr>
            <p:extLst>
              <p:ext uri="{D42A27DB-BD31-4B8C-83A1-F6EECF244321}">
                <p14:modId xmlns:p14="http://schemas.microsoft.com/office/powerpoint/2010/main" val="72530396"/>
              </p:ext>
            </p:extLst>
          </p:nvPr>
        </p:nvGraphicFramePr>
        <p:xfrm>
          <a:off x="291527" y="1381144"/>
          <a:ext cx="4619625" cy="2009775"/>
        </p:xfrm>
        <a:graphic>
          <a:graphicData uri="http://schemas.openxmlformats.org/presentationml/2006/ole">
            <mc:AlternateContent xmlns:mc="http://schemas.openxmlformats.org/markup-compatibility/2006">
              <mc:Choice xmlns:v="urn:schemas-microsoft-com:vml" Requires="v">
                <p:oleObj spid="_x0000_s6181" name="Worksheet" r:id="rId9" imgW="4533900" imgH="2009918" progId="Excel.Sheet.12">
                  <p:link updateAutomatic="1"/>
                </p:oleObj>
              </mc:Choice>
              <mc:Fallback>
                <p:oleObj name="Worksheet" r:id="rId9" imgW="4533900" imgH="2009918" progId="Excel.Sheet.12">
                  <p:link updateAutomatic="1"/>
                  <p:pic>
                    <p:nvPicPr>
                      <p:cNvPr id="2" name="Objet 1"/>
                      <p:cNvPicPr/>
                      <p:nvPr/>
                    </p:nvPicPr>
                    <p:blipFill>
                      <a:blip r:embed="rId10"/>
                      <a:stretch>
                        <a:fillRect/>
                      </a:stretch>
                    </p:blipFill>
                    <p:spPr>
                      <a:xfrm>
                        <a:off x="291527" y="1381144"/>
                        <a:ext cx="4619625" cy="2009775"/>
                      </a:xfrm>
                      <a:prstGeom prst="rect">
                        <a:avLst/>
                      </a:prstGeom>
                    </p:spPr>
                  </p:pic>
                </p:oleObj>
              </mc:Fallback>
            </mc:AlternateContent>
          </a:graphicData>
        </a:graphic>
      </p:graphicFrame>
      <p:graphicFrame>
        <p:nvGraphicFramePr>
          <p:cNvPr id="3" name="Objet 2"/>
          <p:cNvGraphicFramePr>
            <a:graphicFrameLocks noChangeAspect="1"/>
          </p:cNvGraphicFramePr>
          <p:nvPr>
            <p:extLst>
              <p:ext uri="{D42A27DB-BD31-4B8C-83A1-F6EECF244321}">
                <p14:modId xmlns:p14="http://schemas.microsoft.com/office/powerpoint/2010/main" val="3649799823"/>
              </p:ext>
            </p:extLst>
          </p:nvPr>
        </p:nvGraphicFramePr>
        <p:xfrm>
          <a:off x="252000" y="3582908"/>
          <a:ext cx="4619625" cy="2295525"/>
        </p:xfrm>
        <a:graphic>
          <a:graphicData uri="http://schemas.openxmlformats.org/presentationml/2006/ole">
            <mc:AlternateContent xmlns:mc="http://schemas.openxmlformats.org/markup-compatibility/2006">
              <mc:Choice xmlns:v="urn:schemas-microsoft-com:vml" Requires="v">
                <p:oleObj spid="_x0000_s6182" name="Worksheet" r:id="rId11" imgW="4619577" imgH="2295620" progId="Excel.Sheet.12">
                  <p:link updateAutomatic="1"/>
                </p:oleObj>
              </mc:Choice>
              <mc:Fallback>
                <p:oleObj name="Worksheet" r:id="rId11" imgW="4619577" imgH="2295620" progId="Excel.Sheet.12">
                  <p:link updateAutomatic="1"/>
                  <p:pic>
                    <p:nvPicPr>
                      <p:cNvPr id="3" name="Objet 2"/>
                      <p:cNvPicPr/>
                      <p:nvPr/>
                    </p:nvPicPr>
                    <p:blipFill>
                      <a:blip r:embed="rId12"/>
                      <a:stretch>
                        <a:fillRect/>
                      </a:stretch>
                    </p:blipFill>
                    <p:spPr>
                      <a:xfrm>
                        <a:off x="252000" y="3582908"/>
                        <a:ext cx="4619625" cy="2295525"/>
                      </a:xfrm>
                      <a:prstGeom prst="rect">
                        <a:avLst/>
                      </a:prstGeom>
                    </p:spPr>
                  </p:pic>
                </p:oleObj>
              </mc:Fallback>
            </mc:AlternateContent>
          </a:graphicData>
        </a:graphic>
      </p:graphicFrame>
      <p:graphicFrame>
        <p:nvGraphicFramePr>
          <p:cNvPr id="27" name="Objet 26"/>
          <p:cNvGraphicFramePr>
            <a:graphicFrameLocks noChangeAspect="1"/>
          </p:cNvGraphicFramePr>
          <p:nvPr/>
        </p:nvGraphicFramePr>
        <p:xfrm>
          <a:off x="1408113" y="252413"/>
          <a:ext cx="6124575" cy="342900"/>
        </p:xfrm>
        <a:graphic>
          <a:graphicData uri="http://schemas.openxmlformats.org/presentationml/2006/ole">
            <mc:AlternateContent xmlns:mc="http://schemas.openxmlformats.org/markup-compatibility/2006">
              <mc:Choice xmlns:v="urn:schemas-microsoft-com:vml" Requires="v">
                <p:oleObj spid="_x0000_s6183" name="Worksheet" r:id="rId13" imgW="6124432" imgH="343043" progId="Excel.Sheet.12">
                  <p:link updateAutomatic="1"/>
                </p:oleObj>
              </mc:Choice>
              <mc:Fallback>
                <p:oleObj name="Worksheet" r:id="rId13" imgW="6124432" imgH="343043" progId="Excel.Sheet.12">
                  <p:link updateAutomatic="1"/>
                  <p:pic>
                    <p:nvPicPr>
                      <p:cNvPr id="27" name="Objet 26"/>
                      <p:cNvPicPr/>
                      <p:nvPr/>
                    </p:nvPicPr>
                    <p:blipFill>
                      <a:blip r:embed="rId14"/>
                      <a:stretch>
                        <a:fillRect/>
                      </a:stretch>
                    </p:blipFill>
                    <p:spPr>
                      <a:xfrm>
                        <a:off x="1408113" y="252413"/>
                        <a:ext cx="6124575" cy="342900"/>
                      </a:xfrm>
                      <a:prstGeom prst="rect">
                        <a:avLst/>
                      </a:prstGeom>
                    </p:spPr>
                  </p:pic>
                </p:oleObj>
              </mc:Fallback>
            </mc:AlternateContent>
          </a:graphicData>
        </a:graphic>
      </p:graphicFrame>
      <p:graphicFrame>
        <p:nvGraphicFramePr>
          <p:cNvPr id="16" name="Objet 15"/>
          <p:cNvGraphicFramePr>
            <a:graphicFrameLocks noChangeAspect="1"/>
          </p:cNvGraphicFramePr>
          <p:nvPr/>
        </p:nvGraphicFramePr>
        <p:xfrm>
          <a:off x="3351213" y="10353675"/>
          <a:ext cx="2895600" cy="200025"/>
        </p:xfrm>
        <a:graphic>
          <a:graphicData uri="http://schemas.openxmlformats.org/presentationml/2006/ole">
            <mc:AlternateContent xmlns:mc="http://schemas.openxmlformats.org/markup-compatibility/2006">
              <mc:Choice xmlns:v="urn:schemas-microsoft-com:vml" Requires="v">
                <p:oleObj spid="_x0000_s6184" name="Worksheet" r:id="rId15" imgW="2895695" imgH="200025" progId="Excel.Sheet.12">
                  <p:link updateAutomatic="1"/>
                </p:oleObj>
              </mc:Choice>
              <mc:Fallback>
                <p:oleObj name="Worksheet" r:id="rId15" imgW="2895695" imgH="200025" progId="Excel.Sheet.12">
                  <p:link updateAutomatic="1"/>
                  <p:pic>
                    <p:nvPicPr>
                      <p:cNvPr id="16" name="Objet 15"/>
                      <p:cNvPicPr/>
                      <p:nvPr/>
                    </p:nvPicPr>
                    <p:blipFill>
                      <a:blip r:embed="rId16"/>
                      <a:stretch>
                        <a:fillRect/>
                      </a:stretch>
                    </p:blipFill>
                    <p:spPr>
                      <a:xfrm>
                        <a:off x="3351213" y="10353675"/>
                        <a:ext cx="2895600" cy="200025"/>
                      </a:xfrm>
                      <a:prstGeom prst="rect">
                        <a:avLst/>
                      </a:prstGeom>
                    </p:spPr>
                  </p:pic>
                </p:oleObj>
              </mc:Fallback>
            </mc:AlternateContent>
          </a:graphicData>
        </a:graphic>
      </p:graphicFrame>
      <p:graphicFrame>
        <p:nvGraphicFramePr>
          <p:cNvPr id="5" name="Objet 4"/>
          <p:cNvGraphicFramePr>
            <a:graphicFrameLocks noChangeAspect="1"/>
          </p:cNvGraphicFramePr>
          <p:nvPr>
            <p:extLst>
              <p:ext uri="{D42A27DB-BD31-4B8C-83A1-F6EECF244321}">
                <p14:modId xmlns:p14="http://schemas.microsoft.com/office/powerpoint/2010/main" val="2173460912"/>
              </p:ext>
            </p:extLst>
          </p:nvPr>
        </p:nvGraphicFramePr>
        <p:xfrm>
          <a:off x="291527" y="5969851"/>
          <a:ext cx="4610100" cy="2286000"/>
        </p:xfrm>
        <a:graphic>
          <a:graphicData uri="http://schemas.openxmlformats.org/presentationml/2006/ole">
            <mc:AlternateContent xmlns:mc="http://schemas.openxmlformats.org/markup-compatibility/2006">
              <mc:Choice xmlns:v="urn:schemas-microsoft-com:vml" Requires="v">
                <p:oleObj spid="_x0000_s6185" name="Worksheet" r:id="rId17" imgW="4610243" imgH="2285952" progId="Excel.Sheet.12">
                  <p:link updateAutomatic="1"/>
                </p:oleObj>
              </mc:Choice>
              <mc:Fallback>
                <p:oleObj name="Worksheet" r:id="rId17" imgW="4610243" imgH="2285952" progId="Excel.Sheet.12">
                  <p:link updateAutomatic="1"/>
                  <p:pic>
                    <p:nvPicPr>
                      <p:cNvPr id="5" name="Objet 4"/>
                      <p:cNvPicPr/>
                      <p:nvPr/>
                    </p:nvPicPr>
                    <p:blipFill>
                      <a:blip r:embed="rId18"/>
                      <a:stretch>
                        <a:fillRect/>
                      </a:stretch>
                    </p:blipFill>
                    <p:spPr>
                      <a:xfrm>
                        <a:off x="291527" y="5969851"/>
                        <a:ext cx="4610100" cy="2286000"/>
                      </a:xfrm>
                      <a:prstGeom prst="rect">
                        <a:avLst/>
                      </a:prstGeom>
                    </p:spPr>
                  </p:pic>
                </p:oleObj>
              </mc:Fallback>
            </mc:AlternateContent>
          </a:graphicData>
        </a:graphic>
      </p:graphicFrame>
      <p:sp>
        <p:nvSpPr>
          <p:cNvPr id="17" name="ZoneTexte 16"/>
          <p:cNvSpPr txBox="1"/>
          <p:nvPr/>
        </p:nvSpPr>
        <p:spPr>
          <a:xfrm>
            <a:off x="261257" y="831865"/>
            <a:ext cx="6840000" cy="288147"/>
          </a:xfrm>
          <a:prstGeom prst="rect">
            <a:avLst/>
          </a:prstGeom>
          <a:solidFill>
            <a:schemeClr val="accent1">
              <a:lumMod val="20000"/>
              <a:lumOff val="80000"/>
            </a:schemeClr>
          </a:solidFill>
        </p:spPr>
        <p:txBody>
          <a:bodyPr wrap="square" lIns="36000" tIns="36000" rIns="36000" bIns="36000" rtlCol="0">
            <a:spAutoFit/>
          </a:bodyPr>
          <a:lstStyle/>
          <a:p>
            <a:r>
              <a:rPr lang="fr-FR" sz="1400" b="1" dirty="0">
                <a:latin typeface="Roboto Lt" pitchFamily="2" charset="0"/>
                <a:ea typeface="Roboto Lt" pitchFamily="2" charset="0"/>
              </a:rPr>
              <a:t>BÂTIMENT RÉSIDENTIEL</a:t>
            </a:r>
            <a:r>
              <a:rPr lang="fr-FR" sz="1400" b="1" dirty="0">
                <a:latin typeface="Century Gothic" panose="020B0502020202020204" pitchFamily="34" charset="0"/>
                <a:ea typeface="Roboto Lt" pitchFamily="2" charset="0"/>
              </a:rPr>
              <a:t>│ </a:t>
            </a:r>
            <a:r>
              <a:rPr lang="fr-FR" sz="1400" dirty="0">
                <a:latin typeface="Roboto Lt" pitchFamily="2" charset="0"/>
                <a:ea typeface="Roboto Lt" pitchFamily="2" charset="0"/>
              </a:rPr>
              <a:t>CONSTRUCTION NEUVE DE LOGEMENTS</a:t>
            </a:r>
          </a:p>
        </p:txBody>
      </p:sp>
      <p:sp>
        <p:nvSpPr>
          <p:cNvPr id="20" name="Espace réservé du texte 12">
            <a:extLst>
              <a:ext uri="{FF2B5EF4-FFF2-40B4-BE49-F238E27FC236}">
                <a16:creationId xmlns:a16="http://schemas.microsoft.com/office/drawing/2014/main" id="{81BB58FE-A46E-4964-AB94-625A2290F1B3}"/>
              </a:ext>
            </a:extLst>
          </p:cNvPr>
          <p:cNvSpPr txBox="1">
            <a:spLocks/>
          </p:cNvSpPr>
          <p:nvPr/>
        </p:nvSpPr>
        <p:spPr>
          <a:xfrm>
            <a:off x="5112000" y="5887400"/>
            <a:ext cx="1980000" cy="626701"/>
          </a:xfrm>
          <a:prstGeom prst="rect">
            <a:avLst/>
          </a:prstGeom>
          <a:noFill/>
          <a:ln w="19050" cap="flat" cmpd="sng" algn="ctr">
            <a:solidFill>
              <a:schemeClr val="bg1">
                <a:lumMod val="7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spcCol="0" rtlCol="0" anchor="ctr">
            <a:sp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lt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lt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lt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9pPr>
          </a:lstStyle>
          <a:p>
            <a:pPr marL="0" indent="0" algn="just">
              <a:buNone/>
            </a:pPr>
            <a:r>
              <a:rPr lang="fr-FR" sz="800" b="1" dirty="0">
                <a:solidFill>
                  <a:schemeClr val="accent5">
                    <a:lumMod val="50000"/>
                  </a:schemeClr>
                </a:solidFill>
                <a:latin typeface="Roboto Lt" pitchFamily="2" charset="0"/>
                <a:ea typeface="Roboto Lt" pitchFamily="2" charset="0"/>
                <a:cs typeface="Arial" pitchFamily="34" charset="0"/>
              </a:rPr>
              <a:t>Avertissement : </a:t>
            </a:r>
            <a:r>
              <a:rPr lang="fr-FR" sz="800" dirty="0">
                <a:solidFill>
                  <a:schemeClr val="accent5">
                    <a:lumMod val="50000"/>
                  </a:schemeClr>
                </a:solidFill>
                <a:latin typeface="Roboto Lt" pitchFamily="2" charset="0"/>
                <a:ea typeface="Roboto Lt" pitchFamily="2" charset="0"/>
                <a:cs typeface="Arial" pitchFamily="34" charset="0"/>
              </a:rPr>
              <a:t>les données figurant dans le tableau sont arrondies à la centaine. En raison des arrondis, des totaux peuvent légèrement différer de la somme des éléments qui la composent. </a:t>
            </a:r>
          </a:p>
        </p:txBody>
      </p:sp>
    </p:spTree>
    <p:extLst>
      <p:ext uri="{BB962C8B-B14F-4D97-AF65-F5344CB8AC3E}">
        <p14:creationId xmlns:p14="http://schemas.microsoft.com/office/powerpoint/2010/main" val="634528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rré corné 14"/>
          <p:cNvSpPr/>
          <p:nvPr/>
        </p:nvSpPr>
        <p:spPr>
          <a:xfrm>
            <a:off x="5128027" y="1374948"/>
            <a:ext cx="1980000" cy="1620000"/>
          </a:xfrm>
          <a:prstGeom prst="foldedCorner">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546">
              <a:solidFill>
                <a:schemeClr val="bg1">
                  <a:lumMod val="50000"/>
                </a:schemeClr>
              </a:solidFill>
            </a:endParaRPr>
          </a:p>
        </p:txBody>
      </p:sp>
      <p:sp>
        <p:nvSpPr>
          <p:cNvPr id="30" name="Rectangle 29"/>
          <p:cNvSpPr/>
          <p:nvPr/>
        </p:nvSpPr>
        <p:spPr>
          <a:xfrm>
            <a:off x="5135708" y="3268715"/>
            <a:ext cx="1980000" cy="318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spcCol="0" rtlCol="0" anchor="ctr">
            <a:spAutoFit/>
          </a:bodyPr>
          <a:lstStyle/>
          <a:p>
            <a:r>
              <a:rPr lang="fr-FR" sz="800" b="1" dirty="0">
                <a:solidFill>
                  <a:schemeClr val="accent5">
                    <a:lumMod val="50000"/>
                  </a:schemeClr>
                </a:solidFill>
                <a:latin typeface="Roboto Lt" pitchFamily="2" charset="0"/>
                <a:ea typeface="Roboto Lt" pitchFamily="2" charset="0"/>
                <a:cs typeface="Arial" pitchFamily="34" charset="0"/>
              </a:rPr>
              <a:t>Sources : </a:t>
            </a:r>
          </a:p>
          <a:p>
            <a:pPr algn="just"/>
            <a:r>
              <a:rPr lang="fr-FR" sz="800" dirty="0">
                <a:solidFill>
                  <a:schemeClr val="accent5">
                    <a:lumMod val="50000"/>
                  </a:schemeClr>
                </a:solidFill>
                <a:latin typeface="Roboto Lt" pitchFamily="2" charset="0"/>
                <a:ea typeface="Roboto Lt" pitchFamily="2" charset="0"/>
                <a:cs typeface="Arial" panose="020B0604020202020204" pitchFamily="34" charset="0"/>
              </a:rPr>
              <a:t>Consuel (données brutes) </a:t>
            </a:r>
          </a:p>
        </p:txBody>
      </p:sp>
      <p:graphicFrame>
        <p:nvGraphicFramePr>
          <p:cNvPr id="7" name="Objet 6"/>
          <p:cNvGraphicFramePr>
            <a:graphicFrameLocks noChangeAspect="1"/>
          </p:cNvGraphicFramePr>
          <p:nvPr>
            <p:extLst>
              <p:ext uri="{D42A27DB-BD31-4B8C-83A1-F6EECF244321}">
                <p14:modId xmlns:p14="http://schemas.microsoft.com/office/powerpoint/2010/main" val="1728987264"/>
              </p:ext>
            </p:extLst>
          </p:nvPr>
        </p:nvGraphicFramePr>
        <p:xfrm>
          <a:off x="5349875" y="1433513"/>
          <a:ext cx="1552575" cy="1228725"/>
        </p:xfrm>
        <a:graphic>
          <a:graphicData uri="http://schemas.openxmlformats.org/presentationml/2006/ole">
            <mc:AlternateContent xmlns:mc="http://schemas.openxmlformats.org/markup-compatibility/2006">
              <mc:Choice xmlns:v="urn:schemas-microsoft-com:vml" Requires="v">
                <p:oleObj spid="_x0000_s7182" name="Worksheet" r:id="rId3" imgW="1552527" imgH="1228820" progId="Excel.Sheet.12">
                  <p:link updateAutomatic="1"/>
                </p:oleObj>
              </mc:Choice>
              <mc:Fallback>
                <p:oleObj name="Worksheet" r:id="rId3" imgW="1552527" imgH="1228820" progId="Excel.Sheet.12">
                  <p:link updateAutomatic="1"/>
                  <p:pic>
                    <p:nvPicPr>
                      <p:cNvPr id="0" name=""/>
                      <p:cNvPicPr/>
                      <p:nvPr/>
                    </p:nvPicPr>
                    <p:blipFill>
                      <a:blip r:embed="rId4"/>
                      <a:stretch>
                        <a:fillRect/>
                      </a:stretch>
                    </p:blipFill>
                    <p:spPr>
                      <a:xfrm>
                        <a:off x="5349875" y="1433513"/>
                        <a:ext cx="1552575" cy="1228725"/>
                      </a:xfrm>
                      <a:prstGeom prst="rect">
                        <a:avLst/>
                      </a:prstGeom>
                    </p:spPr>
                  </p:pic>
                </p:oleObj>
              </mc:Fallback>
            </mc:AlternateContent>
          </a:graphicData>
        </a:graphic>
      </p:graphicFrame>
      <p:graphicFrame>
        <p:nvGraphicFramePr>
          <p:cNvPr id="23" name="Objet 22"/>
          <p:cNvGraphicFramePr>
            <a:graphicFrameLocks noChangeAspect="1"/>
          </p:cNvGraphicFramePr>
          <p:nvPr>
            <p:extLst>
              <p:ext uri="{D42A27DB-BD31-4B8C-83A1-F6EECF244321}">
                <p14:modId xmlns:p14="http://schemas.microsoft.com/office/powerpoint/2010/main" val="782066965"/>
              </p:ext>
            </p:extLst>
          </p:nvPr>
        </p:nvGraphicFramePr>
        <p:xfrm>
          <a:off x="1408113" y="252413"/>
          <a:ext cx="6124575" cy="342900"/>
        </p:xfrm>
        <a:graphic>
          <a:graphicData uri="http://schemas.openxmlformats.org/presentationml/2006/ole">
            <mc:AlternateContent xmlns:mc="http://schemas.openxmlformats.org/markup-compatibility/2006">
              <mc:Choice xmlns:v="urn:schemas-microsoft-com:vml" Requires="v">
                <p:oleObj spid="_x0000_s7183" name="Worksheet" r:id="rId5" imgW="6124432" imgH="343043" progId="Excel.Sheet.12">
                  <p:link updateAutomatic="1"/>
                </p:oleObj>
              </mc:Choice>
              <mc:Fallback>
                <p:oleObj name="Worksheet" r:id="rId5" imgW="6124432" imgH="343043" progId="Excel.Sheet.12">
                  <p:link updateAutomatic="1"/>
                  <p:pic>
                    <p:nvPicPr>
                      <p:cNvPr id="0" name=""/>
                      <p:cNvPicPr/>
                      <p:nvPr/>
                    </p:nvPicPr>
                    <p:blipFill>
                      <a:blip r:embed="rId6"/>
                      <a:stretch>
                        <a:fillRect/>
                      </a:stretch>
                    </p:blipFill>
                    <p:spPr>
                      <a:xfrm>
                        <a:off x="1408113" y="252413"/>
                        <a:ext cx="6124575" cy="342900"/>
                      </a:xfrm>
                      <a:prstGeom prst="rect">
                        <a:avLst/>
                      </a:prstGeom>
                    </p:spPr>
                  </p:pic>
                </p:oleObj>
              </mc:Fallback>
            </mc:AlternateContent>
          </a:graphicData>
        </a:graphic>
      </p:graphicFrame>
      <p:graphicFrame>
        <p:nvGraphicFramePr>
          <p:cNvPr id="17" name="Objet 16"/>
          <p:cNvGraphicFramePr>
            <a:graphicFrameLocks noChangeAspect="1"/>
          </p:cNvGraphicFramePr>
          <p:nvPr>
            <p:extLst>
              <p:ext uri="{D42A27DB-BD31-4B8C-83A1-F6EECF244321}">
                <p14:modId xmlns:p14="http://schemas.microsoft.com/office/powerpoint/2010/main" val="942998784"/>
              </p:ext>
            </p:extLst>
          </p:nvPr>
        </p:nvGraphicFramePr>
        <p:xfrm>
          <a:off x="3351213" y="10353675"/>
          <a:ext cx="2895600" cy="200025"/>
        </p:xfrm>
        <a:graphic>
          <a:graphicData uri="http://schemas.openxmlformats.org/presentationml/2006/ole">
            <mc:AlternateContent xmlns:mc="http://schemas.openxmlformats.org/markup-compatibility/2006">
              <mc:Choice xmlns:v="urn:schemas-microsoft-com:vml" Requires="v">
                <p:oleObj spid="_x0000_s7184" name="Worksheet" r:id="rId7" imgW="2895695" imgH="200025" progId="Excel.Sheet.12">
                  <p:link updateAutomatic="1"/>
                </p:oleObj>
              </mc:Choice>
              <mc:Fallback>
                <p:oleObj name="Worksheet" r:id="rId7" imgW="2895695" imgH="200025" progId="Excel.Sheet.12">
                  <p:link updateAutomatic="1"/>
                  <p:pic>
                    <p:nvPicPr>
                      <p:cNvPr id="0" name=""/>
                      <p:cNvPicPr/>
                      <p:nvPr/>
                    </p:nvPicPr>
                    <p:blipFill>
                      <a:blip r:embed="rId8"/>
                      <a:stretch>
                        <a:fillRect/>
                      </a:stretch>
                    </p:blipFill>
                    <p:spPr>
                      <a:xfrm>
                        <a:off x="3351213" y="10353675"/>
                        <a:ext cx="2895600" cy="200025"/>
                      </a:xfrm>
                      <a:prstGeom prst="rect">
                        <a:avLst/>
                      </a:prstGeom>
                    </p:spPr>
                  </p:pic>
                </p:oleObj>
              </mc:Fallback>
            </mc:AlternateContent>
          </a:graphicData>
        </a:graphic>
      </p:graphicFrame>
      <p:sp>
        <p:nvSpPr>
          <p:cNvPr id="21" name="ZoneTexte 20"/>
          <p:cNvSpPr txBox="1"/>
          <p:nvPr/>
        </p:nvSpPr>
        <p:spPr>
          <a:xfrm>
            <a:off x="261257" y="831865"/>
            <a:ext cx="6840000" cy="288147"/>
          </a:xfrm>
          <a:prstGeom prst="rect">
            <a:avLst/>
          </a:prstGeom>
          <a:solidFill>
            <a:schemeClr val="accent1">
              <a:lumMod val="20000"/>
              <a:lumOff val="80000"/>
            </a:schemeClr>
          </a:solidFill>
        </p:spPr>
        <p:txBody>
          <a:bodyPr wrap="square" lIns="36000" tIns="36000" rIns="36000" bIns="36000" rtlCol="0">
            <a:spAutoFit/>
          </a:bodyPr>
          <a:lstStyle/>
          <a:p>
            <a:r>
              <a:rPr lang="fr-FR" sz="1400" b="1" dirty="0">
                <a:latin typeface="Roboto Lt" pitchFamily="2" charset="0"/>
                <a:ea typeface="Roboto Lt" pitchFamily="2" charset="0"/>
              </a:rPr>
              <a:t>BÂTIMENT RÉSIDENTIEL</a:t>
            </a:r>
            <a:r>
              <a:rPr lang="fr-FR" sz="1400" b="1" dirty="0">
                <a:latin typeface="Century Gothic" panose="020B0502020202020204" pitchFamily="34" charset="0"/>
                <a:ea typeface="Roboto Lt" pitchFamily="2" charset="0"/>
              </a:rPr>
              <a:t>│ </a:t>
            </a:r>
            <a:r>
              <a:rPr lang="fr-FR" sz="1400" dirty="0">
                <a:latin typeface="Roboto Lt" pitchFamily="2" charset="0"/>
                <a:ea typeface="Roboto Lt" pitchFamily="2" charset="0"/>
              </a:rPr>
              <a:t>ATTESTATIONS DE CONFORMITÉ ÉLECTRIQUE</a:t>
            </a:r>
          </a:p>
        </p:txBody>
      </p:sp>
      <p:pic>
        <p:nvPicPr>
          <p:cNvPr id="9" name="Image 8">
            <a:extLst>
              <a:ext uri="{FF2B5EF4-FFF2-40B4-BE49-F238E27FC236}">
                <a16:creationId xmlns:a16="http://schemas.microsoft.com/office/drawing/2014/main" id="{07E5ECF6-C4BA-423D-A451-D08BEABD0EB4}"/>
              </a:ext>
            </a:extLst>
          </p:cNvPr>
          <p:cNvPicPr>
            <a:picLocks noChangeAspect="1"/>
          </p:cNvPicPr>
          <p:nvPr/>
        </p:nvPicPr>
        <p:blipFill>
          <a:blip r:embed="rId9"/>
          <a:stretch>
            <a:fillRect/>
          </a:stretch>
        </p:blipFill>
        <p:spPr>
          <a:xfrm>
            <a:off x="183941" y="3126188"/>
            <a:ext cx="4615072" cy="2865368"/>
          </a:xfrm>
          <a:prstGeom prst="rect">
            <a:avLst/>
          </a:prstGeom>
        </p:spPr>
      </p:pic>
      <p:pic>
        <p:nvPicPr>
          <p:cNvPr id="10" name="Image 9">
            <a:extLst>
              <a:ext uri="{FF2B5EF4-FFF2-40B4-BE49-F238E27FC236}">
                <a16:creationId xmlns:a16="http://schemas.microsoft.com/office/drawing/2014/main" id="{9949A6C4-F3F8-4114-8978-270DC499DE35}"/>
              </a:ext>
            </a:extLst>
          </p:cNvPr>
          <p:cNvPicPr>
            <a:picLocks noChangeAspect="1"/>
          </p:cNvPicPr>
          <p:nvPr/>
        </p:nvPicPr>
        <p:blipFill>
          <a:blip r:embed="rId10"/>
          <a:stretch>
            <a:fillRect/>
          </a:stretch>
        </p:blipFill>
        <p:spPr>
          <a:xfrm>
            <a:off x="183941" y="6286024"/>
            <a:ext cx="4615072" cy="2816596"/>
          </a:xfrm>
          <a:prstGeom prst="rect">
            <a:avLst/>
          </a:prstGeom>
        </p:spPr>
      </p:pic>
      <p:graphicFrame>
        <p:nvGraphicFramePr>
          <p:cNvPr id="3" name="Tableau 2">
            <a:extLst>
              <a:ext uri="{FF2B5EF4-FFF2-40B4-BE49-F238E27FC236}">
                <a16:creationId xmlns:a16="http://schemas.microsoft.com/office/drawing/2014/main" id="{9D3D2EAA-C459-499D-9EBE-20020DC6C71F}"/>
              </a:ext>
            </a:extLst>
          </p:cNvPr>
          <p:cNvGraphicFramePr>
            <a:graphicFrameLocks noGrp="1"/>
          </p:cNvGraphicFramePr>
          <p:nvPr>
            <p:extLst>
              <p:ext uri="{D42A27DB-BD31-4B8C-83A1-F6EECF244321}">
                <p14:modId xmlns:p14="http://schemas.microsoft.com/office/powerpoint/2010/main" val="2802645467"/>
              </p:ext>
            </p:extLst>
          </p:nvPr>
        </p:nvGraphicFramePr>
        <p:xfrm>
          <a:off x="5189674" y="1526019"/>
          <a:ext cx="1712776" cy="1256006"/>
        </p:xfrm>
        <a:graphic>
          <a:graphicData uri="http://schemas.openxmlformats.org/drawingml/2006/table">
            <a:tbl>
              <a:tblPr/>
              <a:tblGrid>
                <a:gridCol w="943268">
                  <a:extLst>
                    <a:ext uri="{9D8B030D-6E8A-4147-A177-3AD203B41FA5}">
                      <a16:colId xmlns:a16="http://schemas.microsoft.com/office/drawing/2014/main" val="675935921"/>
                    </a:ext>
                  </a:extLst>
                </a:gridCol>
                <a:gridCol w="769508">
                  <a:extLst>
                    <a:ext uri="{9D8B030D-6E8A-4147-A177-3AD203B41FA5}">
                      <a16:colId xmlns:a16="http://schemas.microsoft.com/office/drawing/2014/main" val="2822468024"/>
                    </a:ext>
                  </a:extLst>
                </a:gridCol>
              </a:tblGrid>
              <a:tr h="289211">
                <a:tc>
                  <a:txBody>
                    <a:bodyPr/>
                    <a:lstStyle/>
                    <a:p>
                      <a:pPr algn="r" fontAlgn="ctr"/>
                      <a:endParaRPr lang="fr-MQ" sz="1500" b="1" i="0" u="none" strike="noStrike" dirty="0">
                        <a:solidFill>
                          <a:srgbClr val="5B7F21"/>
                        </a:solidFill>
                        <a:effectLst/>
                        <a:latin typeface="Roboto Bk"/>
                      </a:endParaRPr>
                    </a:p>
                  </a:txBody>
                  <a:tcPr marL="0" marR="0" marT="0" marB="0" anchor="ctr">
                    <a:lnL>
                      <a:noFill/>
                    </a:lnL>
                    <a:lnR>
                      <a:noFill/>
                    </a:lnR>
                    <a:lnT>
                      <a:noFill/>
                    </a:lnT>
                    <a:lnB>
                      <a:noFill/>
                    </a:lnB>
                  </a:tcPr>
                </a:tc>
                <a:tc>
                  <a:txBody>
                    <a:bodyPr/>
                    <a:lstStyle/>
                    <a:p>
                      <a:pPr algn="ctr" fontAlgn="t"/>
                      <a:endParaRPr lang="fr-MQ" sz="2000" b="0" i="0" u="none" strike="noStrike" dirty="0">
                        <a:solidFill>
                          <a:srgbClr val="5B7F21"/>
                        </a:solidFill>
                        <a:effectLst/>
                        <a:latin typeface="Roboto Bk"/>
                      </a:endParaRPr>
                    </a:p>
                  </a:txBody>
                  <a:tcPr marL="0" marR="0" marT="0" marB="0">
                    <a:lnL>
                      <a:noFill/>
                    </a:lnL>
                    <a:lnR>
                      <a:noFill/>
                    </a:lnR>
                    <a:lnT>
                      <a:noFill/>
                    </a:lnT>
                    <a:lnB>
                      <a:noFill/>
                    </a:lnB>
                  </a:tcPr>
                </a:tc>
                <a:extLst>
                  <a:ext uri="{0D108BD9-81ED-4DB2-BD59-A6C34878D82A}">
                    <a16:rowId xmlns:a16="http://schemas.microsoft.com/office/drawing/2014/main" val="1035166480"/>
                  </a:ext>
                </a:extLst>
              </a:tr>
              <a:tr h="145736">
                <a:tc gridSpan="2">
                  <a:txBody>
                    <a:bodyPr/>
                    <a:lstStyle/>
                    <a:p>
                      <a:pPr algn="ctr" fontAlgn="b"/>
                      <a:endParaRPr lang="fr-029" sz="800" b="0" i="0" u="none" strike="noStrike" dirty="0">
                        <a:solidFill>
                          <a:srgbClr val="808080"/>
                        </a:solidFill>
                        <a:effectLst/>
                        <a:latin typeface="Roboto Lt"/>
                      </a:endParaRPr>
                    </a:p>
                  </a:txBody>
                  <a:tcPr marL="0" marR="0" marT="0" marB="0" anchor="b">
                    <a:lnL>
                      <a:noFill/>
                    </a:lnL>
                    <a:lnR>
                      <a:noFill/>
                    </a:lnR>
                    <a:lnT>
                      <a:noFill/>
                    </a:lnT>
                    <a:lnB>
                      <a:noFill/>
                    </a:lnB>
                  </a:tcPr>
                </a:tc>
                <a:tc hMerge="1">
                  <a:txBody>
                    <a:bodyPr/>
                    <a:lstStyle/>
                    <a:p>
                      <a:endParaRPr lang="fr-MQ"/>
                    </a:p>
                  </a:txBody>
                  <a:tcPr/>
                </a:tc>
                <a:extLst>
                  <a:ext uri="{0D108BD9-81ED-4DB2-BD59-A6C34878D82A}">
                    <a16:rowId xmlns:a16="http://schemas.microsoft.com/office/drawing/2014/main" val="1807206234"/>
                  </a:ext>
                </a:extLst>
              </a:tr>
              <a:tr h="370411">
                <a:tc gridSpan="2">
                  <a:txBody>
                    <a:bodyPr/>
                    <a:lstStyle/>
                    <a:p>
                      <a:pPr algn="ctr" fontAlgn="ctr"/>
                      <a:endParaRPr lang="fr-FR" sz="800" b="1" i="0" u="none" strike="noStrike" dirty="0">
                        <a:solidFill>
                          <a:srgbClr val="808080"/>
                        </a:solidFill>
                        <a:effectLst/>
                        <a:latin typeface="Roboto Bk"/>
                      </a:endParaRPr>
                    </a:p>
                  </a:txBody>
                  <a:tcPr marL="0" marR="0" marT="0" marB="0" anchor="ctr">
                    <a:lnL>
                      <a:noFill/>
                    </a:lnL>
                    <a:lnR>
                      <a:noFill/>
                    </a:lnR>
                    <a:lnT>
                      <a:noFill/>
                    </a:lnT>
                    <a:lnB>
                      <a:noFill/>
                    </a:lnB>
                  </a:tcPr>
                </a:tc>
                <a:tc hMerge="1">
                  <a:txBody>
                    <a:bodyPr/>
                    <a:lstStyle/>
                    <a:p>
                      <a:endParaRPr lang="fr-MQ"/>
                    </a:p>
                  </a:txBody>
                  <a:tcPr/>
                </a:tc>
                <a:extLst>
                  <a:ext uri="{0D108BD9-81ED-4DB2-BD59-A6C34878D82A}">
                    <a16:rowId xmlns:a16="http://schemas.microsoft.com/office/drawing/2014/main" val="1407240291"/>
                  </a:ext>
                </a:extLst>
              </a:tr>
              <a:tr h="206459">
                <a:tc gridSpan="2">
                  <a:txBody>
                    <a:bodyPr/>
                    <a:lstStyle/>
                    <a:p>
                      <a:pPr algn="ctr" fontAlgn="t"/>
                      <a:endParaRPr lang="fr-029" sz="700" b="0" i="0" u="none" strike="noStrike">
                        <a:solidFill>
                          <a:srgbClr val="808080"/>
                        </a:solidFill>
                        <a:effectLst/>
                        <a:latin typeface="Roboto Lt"/>
                      </a:endParaRPr>
                    </a:p>
                  </a:txBody>
                  <a:tcPr marL="0" marR="0" marT="0" marB="0">
                    <a:lnL>
                      <a:noFill/>
                    </a:lnL>
                    <a:lnR>
                      <a:noFill/>
                    </a:lnR>
                    <a:lnT>
                      <a:noFill/>
                    </a:lnT>
                    <a:lnB>
                      <a:noFill/>
                    </a:lnB>
                  </a:tcPr>
                </a:tc>
                <a:tc hMerge="1">
                  <a:txBody>
                    <a:bodyPr/>
                    <a:lstStyle/>
                    <a:p>
                      <a:endParaRPr lang="fr-MQ"/>
                    </a:p>
                  </a:txBody>
                  <a:tcPr/>
                </a:tc>
                <a:extLst>
                  <a:ext uri="{0D108BD9-81ED-4DB2-BD59-A6C34878D82A}">
                    <a16:rowId xmlns:a16="http://schemas.microsoft.com/office/drawing/2014/main" val="4130236464"/>
                  </a:ext>
                </a:extLst>
              </a:tr>
              <a:tr h="216908">
                <a:tc gridSpan="2">
                  <a:txBody>
                    <a:bodyPr/>
                    <a:lstStyle/>
                    <a:p>
                      <a:pPr algn="ctr" fontAlgn="b"/>
                      <a:endParaRPr lang="fr-029" sz="1500" b="1" i="0" u="none" strike="noStrike" dirty="0">
                        <a:solidFill>
                          <a:srgbClr val="808080"/>
                        </a:solidFill>
                        <a:effectLst/>
                        <a:latin typeface="Roboto Bk"/>
                      </a:endParaRPr>
                    </a:p>
                  </a:txBody>
                  <a:tcPr marL="0" marR="0" marT="0" marB="0" anchor="b">
                    <a:lnL>
                      <a:noFill/>
                    </a:lnL>
                    <a:lnR>
                      <a:noFill/>
                    </a:lnR>
                    <a:lnT>
                      <a:noFill/>
                    </a:lnT>
                    <a:lnB>
                      <a:noFill/>
                    </a:lnB>
                  </a:tcPr>
                </a:tc>
                <a:tc hMerge="1">
                  <a:txBody>
                    <a:bodyPr/>
                    <a:lstStyle/>
                    <a:p>
                      <a:endParaRPr lang="fr-MQ"/>
                    </a:p>
                  </a:txBody>
                  <a:tcPr/>
                </a:tc>
                <a:extLst>
                  <a:ext uri="{0D108BD9-81ED-4DB2-BD59-A6C34878D82A}">
                    <a16:rowId xmlns:a16="http://schemas.microsoft.com/office/drawing/2014/main" val="2525309030"/>
                  </a:ext>
                </a:extLst>
              </a:tr>
            </a:tbl>
          </a:graphicData>
        </a:graphic>
      </p:graphicFrame>
      <p:graphicFrame>
        <p:nvGraphicFramePr>
          <p:cNvPr id="2" name="Tableau 1">
            <a:extLst>
              <a:ext uri="{FF2B5EF4-FFF2-40B4-BE49-F238E27FC236}">
                <a16:creationId xmlns:a16="http://schemas.microsoft.com/office/drawing/2014/main" id="{60913C29-55E7-41E8-9E23-6CD35FB52B91}"/>
              </a:ext>
            </a:extLst>
          </p:cNvPr>
          <p:cNvGraphicFramePr>
            <a:graphicFrameLocks noGrp="1"/>
          </p:cNvGraphicFramePr>
          <p:nvPr>
            <p:extLst>
              <p:ext uri="{D42A27DB-BD31-4B8C-83A1-F6EECF244321}">
                <p14:modId xmlns:p14="http://schemas.microsoft.com/office/powerpoint/2010/main" val="1039694534"/>
              </p:ext>
            </p:extLst>
          </p:nvPr>
        </p:nvGraphicFramePr>
        <p:xfrm>
          <a:off x="183941" y="1374949"/>
          <a:ext cx="4615072" cy="1128554"/>
        </p:xfrm>
        <a:graphic>
          <a:graphicData uri="http://schemas.openxmlformats.org/drawingml/2006/table">
            <a:tbl>
              <a:tblPr/>
              <a:tblGrid>
                <a:gridCol w="2684069">
                  <a:extLst>
                    <a:ext uri="{9D8B030D-6E8A-4147-A177-3AD203B41FA5}">
                      <a16:colId xmlns:a16="http://schemas.microsoft.com/office/drawing/2014/main" val="973668719"/>
                    </a:ext>
                  </a:extLst>
                </a:gridCol>
                <a:gridCol w="664021">
                  <a:extLst>
                    <a:ext uri="{9D8B030D-6E8A-4147-A177-3AD203B41FA5}">
                      <a16:colId xmlns:a16="http://schemas.microsoft.com/office/drawing/2014/main" val="320336579"/>
                    </a:ext>
                  </a:extLst>
                </a:gridCol>
                <a:gridCol w="633491">
                  <a:extLst>
                    <a:ext uri="{9D8B030D-6E8A-4147-A177-3AD203B41FA5}">
                      <a16:colId xmlns:a16="http://schemas.microsoft.com/office/drawing/2014/main" val="677698984"/>
                    </a:ext>
                  </a:extLst>
                </a:gridCol>
                <a:gridCol w="633491">
                  <a:extLst>
                    <a:ext uri="{9D8B030D-6E8A-4147-A177-3AD203B41FA5}">
                      <a16:colId xmlns:a16="http://schemas.microsoft.com/office/drawing/2014/main" val="4185484773"/>
                    </a:ext>
                  </a:extLst>
                </a:gridCol>
              </a:tblGrid>
              <a:tr h="250790">
                <a:tc>
                  <a:txBody>
                    <a:bodyPr/>
                    <a:lstStyle/>
                    <a:p>
                      <a:pPr algn="ctr" fontAlgn="ctr"/>
                      <a:r>
                        <a:rPr lang="fr-FR" sz="800" b="1" i="0" u="none" strike="noStrike">
                          <a:solidFill>
                            <a:srgbClr val="FFFFFF"/>
                          </a:solidFill>
                          <a:effectLst/>
                          <a:latin typeface="Roboto" panose="02000000000000000000" pitchFamily="2" charset="0"/>
                        </a:rPr>
                        <a:t>Attestations de conformité électrique délivrées aux particuliers</a:t>
                      </a:r>
                    </a:p>
                  </a:txBody>
                  <a:tcPr marL="0" marR="0" marT="0" marB="0" anchor="ctr">
                    <a:lnL w="6350" cap="flat" cmpd="sng" algn="ctr">
                      <a:solidFill>
                        <a:srgbClr val="ACB9CA"/>
                      </a:solidFill>
                      <a:prstDash val="dot"/>
                      <a:round/>
                      <a:headEnd type="none" w="med" len="med"/>
                      <a:tailEnd type="none" w="med" len="med"/>
                    </a:lnL>
                    <a:lnR w="6350" cap="flat" cmpd="sng" algn="ctr">
                      <a:solidFill>
                        <a:srgbClr val="ACB9CA"/>
                      </a:solidFill>
                      <a:prstDash val="dot"/>
                      <a:round/>
                      <a:headEnd type="none" w="med" len="med"/>
                      <a:tailEnd type="none" w="med" len="med"/>
                    </a:lnR>
                    <a:lnT w="6350" cap="flat" cmpd="sng" algn="ctr">
                      <a:solidFill>
                        <a:srgbClr val="ACB9CA"/>
                      </a:solidFill>
                      <a:prstDash val="dot"/>
                      <a:round/>
                      <a:headEnd type="none" w="med" len="med"/>
                      <a:tailEnd type="none" w="med" len="med"/>
                    </a:lnT>
                    <a:lnB w="6350" cap="flat" cmpd="sng" algn="ctr">
                      <a:solidFill>
                        <a:srgbClr val="ACB9CA"/>
                      </a:solidFill>
                      <a:prstDash val="dot"/>
                      <a:round/>
                      <a:headEnd type="none" w="med" len="med"/>
                      <a:tailEnd type="none" w="med" len="med"/>
                    </a:lnB>
                    <a:solidFill>
                      <a:srgbClr val="44546A"/>
                    </a:solidFill>
                  </a:tcPr>
                </a:tc>
                <a:tc gridSpan="3">
                  <a:txBody>
                    <a:bodyPr/>
                    <a:lstStyle/>
                    <a:p>
                      <a:pPr algn="ctr" fontAlgn="ctr"/>
                      <a:r>
                        <a:rPr lang="fr-FR" sz="800" b="1" i="0" u="none" strike="noStrike" dirty="0">
                          <a:solidFill>
                            <a:srgbClr val="FFFFFF"/>
                          </a:solidFill>
                          <a:effectLst/>
                          <a:latin typeface="Roboto" panose="02000000000000000000" pitchFamily="2" charset="0"/>
                        </a:rPr>
                        <a:t>Cumul 12 mois à fin juin 2021 </a:t>
                      </a:r>
                      <a:br>
                        <a:rPr lang="fr-FR" sz="800" b="1" i="0" u="none" strike="noStrike" dirty="0">
                          <a:solidFill>
                            <a:srgbClr val="FFFFFF"/>
                          </a:solidFill>
                          <a:effectLst/>
                          <a:latin typeface="Roboto" panose="02000000000000000000" pitchFamily="2" charset="0"/>
                        </a:rPr>
                      </a:br>
                      <a:r>
                        <a:rPr lang="fr-FR" sz="800" b="1" i="0" u="none" strike="noStrike" dirty="0">
                          <a:solidFill>
                            <a:srgbClr val="FFFFFF"/>
                          </a:solidFill>
                          <a:effectLst/>
                          <a:latin typeface="Roboto" panose="02000000000000000000" pitchFamily="2" charset="0"/>
                        </a:rPr>
                        <a:t>Evol 1 an</a:t>
                      </a:r>
                    </a:p>
                  </a:txBody>
                  <a:tcPr marL="0" marR="0" marT="0" marB="0" anchor="ctr">
                    <a:lnL w="6350" cap="flat" cmpd="sng" algn="ctr">
                      <a:solidFill>
                        <a:srgbClr val="ACB9CA"/>
                      </a:solidFill>
                      <a:prstDash val="dot"/>
                      <a:round/>
                      <a:headEnd type="none" w="med" len="med"/>
                      <a:tailEnd type="none" w="med" len="med"/>
                    </a:lnL>
                    <a:lnR w="6350" cap="flat" cmpd="sng" algn="ctr">
                      <a:solidFill>
                        <a:srgbClr val="ACB9CA"/>
                      </a:solidFill>
                      <a:prstDash val="dot"/>
                      <a:round/>
                      <a:headEnd type="none" w="med" len="med"/>
                      <a:tailEnd type="none" w="med" len="med"/>
                    </a:lnR>
                    <a:lnT w="6350" cap="flat" cmpd="sng" algn="ctr">
                      <a:solidFill>
                        <a:srgbClr val="ACB9CA"/>
                      </a:solidFill>
                      <a:prstDash val="dot"/>
                      <a:round/>
                      <a:headEnd type="none" w="med" len="med"/>
                      <a:tailEnd type="none" w="med" len="med"/>
                    </a:lnT>
                    <a:lnB w="6350" cap="flat" cmpd="sng" algn="ctr">
                      <a:solidFill>
                        <a:srgbClr val="ACB9CA"/>
                      </a:solidFill>
                      <a:prstDash val="dot"/>
                      <a:round/>
                      <a:headEnd type="none" w="med" len="med"/>
                      <a:tailEnd type="none" w="med" len="med"/>
                    </a:lnB>
                    <a:solidFill>
                      <a:srgbClr val="44546A"/>
                    </a:solidFill>
                  </a:tcPr>
                </a:tc>
                <a:tc hMerge="1">
                  <a:txBody>
                    <a:bodyPr/>
                    <a:lstStyle/>
                    <a:p>
                      <a:endParaRPr lang="fr-MQ"/>
                    </a:p>
                  </a:txBody>
                  <a:tcPr/>
                </a:tc>
                <a:tc hMerge="1">
                  <a:txBody>
                    <a:bodyPr/>
                    <a:lstStyle/>
                    <a:p>
                      <a:endParaRPr lang="fr-MQ"/>
                    </a:p>
                  </a:txBody>
                  <a:tcPr/>
                </a:tc>
                <a:extLst>
                  <a:ext uri="{0D108BD9-81ED-4DB2-BD59-A6C34878D82A}">
                    <a16:rowId xmlns:a16="http://schemas.microsoft.com/office/drawing/2014/main" val="2621271150"/>
                  </a:ext>
                </a:extLst>
              </a:tr>
              <a:tr h="478068">
                <a:tc>
                  <a:txBody>
                    <a:bodyPr/>
                    <a:lstStyle/>
                    <a:p>
                      <a:pPr algn="l" fontAlgn="ctr"/>
                      <a:r>
                        <a:rPr lang="fr-FR" sz="800" b="1" i="0" u="none" strike="noStrike">
                          <a:solidFill>
                            <a:srgbClr val="1F4E78"/>
                          </a:solidFill>
                          <a:effectLst/>
                          <a:latin typeface="Roboto" panose="02000000000000000000" pitchFamily="2" charset="0"/>
                        </a:rPr>
                        <a:t>Attestations de conformité électrique délivrées aux particuliers entre juillet 2020 et juin 2021</a:t>
                      </a:r>
                    </a:p>
                  </a:txBody>
                  <a:tcPr marL="0" marR="0" marT="0" marB="0" anchor="ctr">
                    <a:lnL w="6350" cap="flat" cmpd="sng" algn="ctr">
                      <a:solidFill>
                        <a:srgbClr val="ACB9CA"/>
                      </a:solidFill>
                      <a:prstDash val="dot"/>
                      <a:round/>
                      <a:headEnd type="none" w="med" len="med"/>
                      <a:tailEnd type="none" w="med" len="med"/>
                    </a:lnL>
                    <a:lnR w="6350" cap="flat" cmpd="sng" algn="ctr">
                      <a:solidFill>
                        <a:srgbClr val="ACB9CA"/>
                      </a:solidFill>
                      <a:prstDash val="dot"/>
                      <a:round/>
                      <a:headEnd type="none" w="med" len="med"/>
                      <a:tailEnd type="none" w="med" len="med"/>
                    </a:lnR>
                    <a:lnT w="6350" cap="flat" cmpd="sng" algn="ctr">
                      <a:solidFill>
                        <a:srgbClr val="ACB9CA"/>
                      </a:solidFill>
                      <a:prstDash val="dot"/>
                      <a:round/>
                      <a:headEnd type="none" w="med" len="med"/>
                      <a:tailEnd type="none" w="med" len="med"/>
                    </a:lnT>
                    <a:lnB w="6350" cap="flat" cmpd="sng" algn="ctr">
                      <a:solidFill>
                        <a:srgbClr val="ACB9CA"/>
                      </a:solidFill>
                      <a:prstDash val="dot"/>
                      <a:round/>
                      <a:headEnd type="none" w="med" len="med"/>
                      <a:tailEnd type="none" w="med" len="med"/>
                    </a:lnB>
                    <a:solidFill>
                      <a:srgbClr val="D6DCE4"/>
                    </a:solidFill>
                  </a:tcPr>
                </a:tc>
                <a:tc>
                  <a:txBody>
                    <a:bodyPr/>
                    <a:lstStyle/>
                    <a:p>
                      <a:pPr algn="ctr" fontAlgn="ctr"/>
                      <a:r>
                        <a:rPr lang="fr-029" sz="800" b="1" i="0" u="none" strike="noStrike">
                          <a:solidFill>
                            <a:srgbClr val="1F4E78"/>
                          </a:solidFill>
                          <a:effectLst/>
                          <a:latin typeface="Roboto" panose="02000000000000000000" pitchFamily="2" charset="0"/>
                        </a:rPr>
                        <a:t>3 397 attestations</a:t>
                      </a:r>
                    </a:p>
                  </a:txBody>
                  <a:tcPr marL="0" marR="0" marT="0" marB="0" anchor="ctr">
                    <a:lnL w="6350" cap="flat" cmpd="sng" algn="ctr">
                      <a:solidFill>
                        <a:srgbClr val="ACB9CA"/>
                      </a:solidFill>
                      <a:prstDash val="dot"/>
                      <a:round/>
                      <a:headEnd type="none" w="med" len="med"/>
                      <a:tailEnd type="none" w="med" len="med"/>
                    </a:lnL>
                    <a:lnR w="6350" cap="flat" cmpd="sng" algn="ctr">
                      <a:solidFill>
                        <a:srgbClr val="ACB9CA"/>
                      </a:solidFill>
                      <a:prstDash val="dot"/>
                      <a:round/>
                      <a:headEnd type="none" w="med" len="med"/>
                      <a:tailEnd type="none" w="med" len="med"/>
                    </a:lnR>
                    <a:lnT w="6350" cap="flat" cmpd="sng" algn="ctr">
                      <a:solidFill>
                        <a:srgbClr val="ACB9CA"/>
                      </a:solidFill>
                      <a:prstDash val="dot"/>
                      <a:round/>
                      <a:headEnd type="none" w="med" len="med"/>
                      <a:tailEnd type="none" w="med" len="med"/>
                    </a:lnT>
                    <a:lnB w="6350" cap="flat" cmpd="sng" algn="ctr">
                      <a:solidFill>
                        <a:srgbClr val="ACB9CA"/>
                      </a:solidFill>
                      <a:prstDash val="dot"/>
                      <a:round/>
                      <a:headEnd type="none" w="med" len="med"/>
                      <a:tailEnd type="none" w="med" len="med"/>
                    </a:lnB>
                    <a:solidFill>
                      <a:srgbClr val="FFFFFF"/>
                    </a:solidFill>
                  </a:tcPr>
                </a:tc>
                <a:tc>
                  <a:txBody>
                    <a:bodyPr/>
                    <a:lstStyle/>
                    <a:p>
                      <a:pPr algn="ctr" fontAlgn="ctr"/>
                      <a:r>
                        <a:rPr lang="fr-MQ" sz="800" b="1" i="0" u="none" strike="noStrike">
                          <a:solidFill>
                            <a:srgbClr val="5B7F21"/>
                          </a:solidFill>
                          <a:effectLst/>
                          <a:latin typeface="Roboto" panose="02000000000000000000" pitchFamily="2" charset="0"/>
                        </a:rPr>
                        <a:t>+25,1%</a:t>
                      </a:r>
                    </a:p>
                  </a:txBody>
                  <a:tcPr marL="0" marR="0" marT="0" marB="0" anchor="ctr">
                    <a:lnL w="6350" cap="flat" cmpd="sng" algn="ctr">
                      <a:solidFill>
                        <a:srgbClr val="ACB9CA"/>
                      </a:solidFill>
                      <a:prstDash val="dot"/>
                      <a:round/>
                      <a:headEnd type="none" w="med" len="med"/>
                      <a:tailEnd type="none" w="med" len="med"/>
                    </a:lnL>
                    <a:lnR w="6350" cap="flat" cmpd="sng" algn="ctr">
                      <a:solidFill>
                        <a:srgbClr val="ACB9CA"/>
                      </a:solidFill>
                      <a:prstDash val="dot"/>
                      <a:round/>
                      <a:headEnd type="none" w="med" len="med"/>
                      <a:tailEnd type="none" w="med" len="med"/>
                    </a:lnR>
                    <a:lnT w="6350" cap="flat" cmpd="sng" algn="ctr">
                      <a:solidFill>
                        <a:srgbClr val="ACB9CA"/>
                      </a:solidFill>
                      <a:prstDash val="dot"/>
                      <a:round/>
                      <a:headEnd type="none" w="med" len="med"/>
                      <a:tailEnd type="none" w="med" len="med"/>
                    </a:lnT>
                    <a:lnB w="6350" cap="flat" cmpd="sng" algn="ctr">
                      <a:solidFill>
                        <a:srgbClr val="ACB9CA"/>
                      </a:solidFill>
                      <a:prstDash val="dot"/>
                      <a:round/>
                      <a:headEnd type="none" w="med" len="med"/>
                      <a:tailEnd type="none" w="med" len="med"/>
                    </a:lnB>
                    <a:solidFill>
                      <a:srgbClr val="FFFFFF"/>
                    </a:solidFill>
                  </a:tcPr>
                </a:tc>
                <a:tc>
                  <a:txBody>
                    <a:bodyPr/>
                    <a:lstStyle/>
                    <a:p>
                      <a:pPr algn="ctr" fontAlgn="ctr"/>
                      <a:r>
                        <a:rPr lang="fr-MQ" sz="800" b="1" i="0" u="none" strike="noStrike">
                          <a:solidFill>
                            <a:srgbClr val="5B7F21"/>
                          </a:solidFill>
                          <a:effectLst/>
                          <a:latin typeface="Roboto" panose="02000000000000000000" pitchFamily="2" charset="0"/>
                        </a:rPr>
                        <a:t>▲</a:t>
                      </a:r>
                    </a:p>
                  </a:txBody>
                  <a:tcPr marL="0" marR="0" marT="0" marB="0" anchor="ctr">
                    <a:lnL w="6350" cap="flat" cmpd="sng" algn="ctr">
                      <a:solidFill>
                        <a:srgbClr val="ACB9CA"/>
                      </a:solidFill>
                      <a:prstDash val="dot"/>
                      <a:round/>
                      <a:headEnd type="none" w="med" len="med"/>
                      <a:tailEnd type="none" w="med" len="med"/>
                    </a:lnL>
                    <a:lnR w="6350" cap="flat" cmpd="sng" algn="ctr">
                      <a:solidFill>
                        <a:srgbClr val="ACB9CA"/>
                      </a:solidFill>
                      <a:prstDash val="dot"/>
                      <a:round/>
                      <a:headEnd type="none" w="med" len="med"/>
                      <a:tailEnd type="none" w="med" len="med"/>
                    </a:lnR>
                    <a:lnT w="6350" cap="flat" cmpd="sng" algn="ctr">
                      <a:solidFill>
                        <a:srgbClr val="ACB9CA"/>
                      </a:solidFill>
                      <a:prstDash val="dot"/>
                      <a:round/>
                      <a:headEnd type="none" w="med" len="med"/>
                      <a:tailEnd type="none" w="med" len="med"/>
                    </a:lnT>
                    <a:lnB w="6350" cap="flat" cmpd="sng" algn="ctr">
                      <a:solidFill>
                        <a:srgbClr val="ACB9CA"/>
                      </a:solidFill>
                      <a:prstDash val="dot"/>
                      <a:round/>
                      <a:headEnd type="none" w="med" len="med"/>
                      <a:tailEnd type="none" w="med" len="med"/>
                    </a:lnB>
                    <a:solidFill>
                      <a:srgbClr val="FFFFFF"/>
                    </a:solidFill>
                  </a:tcPr>
                </a:tc>
                <a:extLst>
                  <a:ext uri="{0D108BD9-81ED-4DB2-BD59-A6C34878D82A}">
                    <a16:rowId xmlns:a16="http://schemas.microsoft.com/office/drawing/2014/main" val="1622921632"/>
                  </a:ext>
                </a:extLst>
              </a:tr>
              <a:tr h="399696">
                <a:tc>
                  <a:txBody>
                    <a:bodyPr/>
                    <a:lstStyle/>
                    <a:p>
                      <a:pPr algn="l" fontAlgn="ctr"/>
                      <a:r>
                        <a:rPr lang="fr-FR" sz="800" b="1" i="1" u="none" strike="noStrike" dirty="0">
                          <a:solidFill>
                            <a:srgbClr val="1F4E78"/>
                          </a:solidFill>
                          <a:effectLst/>
                          <a:latin typeface="Roboto" panose="02000000000000000000" pitchFamily="2" charset="0"/>
                        </a:rPr>
                        <a:t>Dont attestations de conformité électrique délivrées pour des logements neufs entre juillet 2020 et juin 2021</a:t>
                      </a:r>
                    </a:p>
                  </a:txBody>
                  <a:tcPr marL="0" marR="0" marT="0" marB="0" anchor="ctr">
                    <a:lnL w="6350" cap="flat" cmpd="sng" algn="ctr">
                      <a:solidFill>
                        <a:srgbClr val="ACB9CA"/>
                      </a:solidFill>
                      <a:prstDash val="dot"/>
                      <a:round/>
                      <a:headEnd type="none" w="med" len="med"/>
                      <a:tailEnd type="none" w="med" len="med"/>
                    </a:lnL>
                    <a:lnR w="6350" cap="flat" cmpd="sng" algn="ctr">
                      <a:solidFill>
                        <a:srgbClr val="ACB9CA"/>
                      </a:solidFill>
                      <a:prstDash val="dot"/>
                      <a:round/>
                      <a:headEnd type="none" w="med" len="med"/>
                      <a:tailEnd type="none" w="med" len="med"/>
                    </a:lnR>
                    <a:lnT w="6350" cap="flat" cmpd="sng" algn="ctr">
                      <a:solidFill>
                        <a:srgbClr val="ACB9CA"/>
                      </a:solidFill>
                      <a:prstDash val="dot"/>
                      <a:round/>
                      <a:headEnd type="none" w="med" len="med"/>
                      <a:tailEnd type="none" w="med" len="med"/>
                    </a:lnT>
                    <a:lnB w="6350" cap="flat" cmpd="sng" algn="ctr">
                      <a:solidFill>
                        <a:srgbClr val="ACB9CA"/>
                      </a:solidFill>
                      <a:prstDash val="dot"/>
                      <a:round/>
                      <a:headEnd type="none" w="med" len="med"/>
                      <a:tailEnd type="none" w="med" len="med"/>
                    </a:lnB>
                    <a:solidFill>
                      <a:srgbClr val="D6DCE4"/>
                    </a:solidFill>
                  </a:tcPr>
                </a:tc>
                <a:tc>
                  <a:txBody>
                    <a:bodyPr/>
                    <a:lstStyle/>
                    <a:p>
                      <a:pPr algn="ctr" fontAlgn="ctr"/>
                      <a:r>
                        <a:rPr lang="fr-029" sz="800" b="1" i="1" u="none" strike="noStrike" dirty="0">
                          <a:solidFill>
                            <a:srgbClr val="1F4E78"/>
                          </a:solidFill>
                          <a:effectLst/>
                          <a:latin typeface="Roboto" panose="02000000000000000000" pitchFamily="2" charset="0"/>
                        </a:rPr>
                        <a:t>1 934 attestations</a:t>
                      </a:r>
                    </a:p>
                  </a:txBody>
                  <a:tcPr marL="0" marR="0" marT="0" marB="0" anchor="ctr">
                    <a:lnL w="6350" cap="flat" cmpd="sng" algn="ctr">
                      <a:solidFill>
                        <a:srgbClr val="ACB9CA"/>
                      </a:solidFill>
                      <a:prstDash val="dot"/>
                      <a:round/>
                      <a:headEnd type="none" w="med" len="med"/>
                      <a:tailEnd type="none" w="med" len="med"/>
                    </a:lnL>
                    <a:lnR w="6350" cap="flat" cmpd="sng" algn="ctr">
                      <a:solidFill>
                        <a:srgbClr val="ACB9CA"/>
                      </a:solidFill>
                      <a:prstDash val="dot"/>
                      <a:round/>
                      <a:headEnd type="none" w="med" len="med"/>
                      <a:tailEnd type="none" w="med" len="med"/>
                    </a:lnR>
                    <a:lnT w="6350" cap="flat" cmpd="sng" algn="ctr">
                      <a:solidFill>
                        <a:srgbClr val="ACB9CA"/>
                      </a:solidFill>
                      <a:prstDash val="dot"/>
                      <a:round/>
                      <a:headEnd type="none" w="med" len="med"/>
                      <a:tailEnd type="none" w="med" len="med"/>
                    </a:lnT>
                    <a:lnB w="6350" cap="flat" cmpd="sng" algn="ctr">
                      <a:solidFill>
                        <a:srgbClr val="ACB9CA"/>
                      </a:solidFill>
                      <a:prstDash val="dot"/>
                      <a:round/>
                      <a:headEnd type="none" w="med" len="med"/>
                      <a:tailEnd type="none" w="med" len="med"/>
                    </a:lnB>
                    <a:solidFill>
                      <a:srgbClr val="FFFFFF"/>
                    </a:solidFill>
                  </a:tcPr>
                </a:tc>
                <a:tc>
                  <a:txBody>
                    <a:bodyPr/>
                    <a:lstStyle/>
                    <a:p>
                      <a:pPr algn="ctr" fontAlgn="ctr"/>
                      <a:r>
                        <a:rPr lang="fr-MQ" sz="800" b="1" i="1" u="none" strike="noStrike" dirty="0">
                          <a:solidFill>
                            <a:srgbClr val="5B7F21"/>
                          </a:solidFill>
                          <a:effectLst/>
                          <a:latin typeface="Roboto" panose="02000000000000000000" pitchFamily="2" charset="0"/>
                        </a:rPr>
                        <a:t>+7,0%</a:t>
                      </a:r>
                    </a:p>
                  </a:txBody>
                  <a:tcPr marL="0" marR="0" marT="0" marB="0" anchor="ctr">
                    <a:lnL w="6350" cap="flat" cmpd="sng" algn="ctr">
                      <a:solidFill>
                        <a:srgbClr val="ACB9CA"/>
                      </a:solidFill>
                      <a:prstDash val="dot"/>
                      <a:round/>
                      <a:headEnd type="none" w="med" len="med"/>
                      <a:tailEnd type="none" w="med" len="med"/>
                    </a:lnL>
                    <a:lnR w="6350" cap="flat" cmpd="sng" algn="ctr">
                      <a:solidFill>
                        <a:srgbClr val="ACB9CA"/>
                      </a:solidFill>
                      <a:prstDash val="dot"/>
                      <a:round/>
                      <a:headEnd type="none" w="med" len="med"/>
                      <a:tailEnd type="none" w="med" len="med"/>
                    </a:lnR>
                    <a:lnT w="6350" cap="flat" cmpd="sng" algn="ctr">
                      <a:solidFill>
                        <a:srgbClr val="ACB9CA"/>
                      </a:solidFill>
                      <a:prstDash val="dot"/>
                      <a:round/>
                      <a:headEnd type="none" w="med" len="med"/>
                      <a:tailEnd type="none" w="med" len="med"/>
                    </a:lnT>
                    <a:lnB w="6350" cap="flat" cmpd="sng" algn="ctr">
                      <a:solidFill>
                        <a:srgbClr val="ACB9CA"/>
                      </a:solidFill>
                      <a:prstDash val="dot"/>
                      <a:round/>
                      <a:headEnd type="none" w="med" len="med"/>
                      <a:tailEnd type="none" w="med" len="med"/>
                    </a:lnB>
                    <a:solidFill>
                      <a:srgbClr val="FFFFFF"/>
                    </a:solidFill>
                  </a:tcPr>
                </a:tc>
                <a:tc>
                  <a:txBody>
                    <a:bodyPr/>
                    <a:lstStyle/>
                    <a:p>
                      <a:pPr algn="ctr" fontAlgn="ctr"/>
                      <a:r>
                        <a:rPr lang="fr-MQ" sz="800" b="1" i="0" u="none" strike="noStrike" dirty="0">
                          <a:solidFill>
                            <a:srgbClr val="5B7F21"/>
                          </a:solidFill>
                          <a:effectLst/>
                          <a:latin typeface="Roboto" panose="02000000000000000000" pitchFamily="2" charset="0"/>
                        </a:rPr>
                        <a:t>▲</a:t>
                      </a:r>
                    </a:p>
                  </a:txBody>
                  <a:tcPr marL="0" marR="0" marT="0" marB="0" anchor="ctr">
                    <a:lnL w="6350" cap="flat" cmpd="sng" algn="ctr">
                      <a:solidFill>
                        <a:srgbClr val="ACB9CA"/>
                      </a:solidFill>
                      <a:prstDash val="dot"/>
                      <a:round/>
                      <a:headEnd type="none" w="med" len="med"/>
                      <a:tailEnd type="none" w="med" len="med"/>
                    </a:lnL>
                    <a:lnR w="6350" cap="flat" cmpd="sng" algn="ctr">
                      <a:solidFill>
                        <a:srgbClr val="ACB9CA"/>
                      </a:solidFill>
                      <a:prstDash val="dot"/>
                      <a:round/>
                      <a:headEnd type="none" w="med" len="med"/>
                      <a:tailEnd type="none" w="med" len="med"/>
                    </a:lnR>
                    <a:lnT w="6350" cap="flat" cmpd="sng" algn="ctr">
                      <a:solidFill>
                        <a:srgbClr val="ACB9CA"/>
                      </a:solidFill>
                      <a:prstDash val="dot"/>
                      <a:round/>
                      <a:headEnd type="none" w="med" len="med"/>
                      <a:tailEnd type="none" w="med" len="med"/>
                    </a:lnT>
                    <a:lnB w="6350" cap="flat" cmpd="sng" algn="ctr">
                      <a:solidFill>
                        <a:srgbClr val="ACB9CA"/>
                      </a:solidFill>
                      <a:prstDash val="dot"/>
                      <a:round/>
                      <a:headEnd type="none" w="med" len="med"/>
                      <a:tailEnd type="none" w="med" len="med"/>
                    </a:lnB>
                    <a:solidFill>
                      <a:srgbClr val="FFFFFF"/>
                    </a:solidFill>
                  </a:tcPr>
                </a:tc>
                <a:extLst>
                  <a:ext uri="{0D108BD9-81ED-4DB2-BD59-A6C34878D82A}">
                    <a16:rowId xmlns:a16="http://schemas.microsoft.com/office/drawing/2014/main" val="4176732800"/>
                  </a:ext>
                </a:extLst>
              </a:tr>
            </a:tbl>
          </a:graphicData>
        </a:graphic>
      </p:graphicFrame>
      <p:graphicFrame>
        <p:nvGraphicFramePr>
          <p:cNvPr id="4" name="Tableau 3">
            <a:extLst>
              <a:ext uri="{FF2B5EF4-FFF2-40B4-BE49-F238E27FC236}">
                <a16:creationId xmlns:a16="http://schemas.microsoft.com/office/drawing/2014/main" id="{99CC7DE6-E181-4C50-BDE1-6FB7ADD0D589}"/>
              </a:ext>
            </a:extLst>
          </p:cNvPr>
          <p:cNvGraphicFramePr>
            <a:graphicFrameLocks noGrp="1"/>
          </p:cNvGraphicFramePr>
          <p:nvPr>
            <p:extLst>
              <p:ext uri="{D42A27DB-BD31-4B8C-83A1-F6EECF244321}">
                <p14:modId xmlns:p14="http://schemas.microsoft.com/office/powerpoint/2010/main" val="689770746"/>
              </p:ext>
            </p:extLst>
          </p:nvPr>
        </p:nvGraphicFramePr>
        <p:xfrm>
          <a:off x="5189673" y="1433514"/>
          <a:ext cx="1797053" cy="1483661"/>
        </p:xfrm>
        <a:graphic>
          <a:graphicData uri="http://schemas.openxmlformats.org/drawingml/2006/table">
            <a:tbl>
              <a:tblPr/>
              <a:tblGrid>
                <a:gridCol w="989681">
                  <a:extLst>
                    <a:ext uri="{9D8B030D-6E8A-4147-A177-3AD203B41FA5}">
                      <a16:colId xmlns:a16="http://schemas.microsoft.com/office/drawing/2014/main" val="4162197415"/>
                    </a:ext>
                  </a:extLst>
                </a:gridCol>
                <a:gridCol w="807372">
                  <a:extLst>
                    <a:ext uri="{9D8B030D-6E8A-4147-A177-3AD203B41FA5}">
                      <a16:colId xmlns:a16="http://schemas.microsoft.com/office/drawing/2014/main" val="4134305307"/>
                    </a:ext>
                  </a:extLst>
                </a:gridCol>
              </a:tblGrid>
              <a:tr h="320518">
                <a:tc>
                  <a:txBody>
                    <a:bodyPr/>
                    <a:lstStyle/>
                    <a:p>
                      <a:pPr algn="r" fontAlgn="ctr"/>
                      <a:r>
                        <a:rPr lang="fr-MQ" sz="1500" b="1" i="0" u="none" strike="noStrike">
                          <a:solidFill>
                            <a:srgbClr val="5B7F21"/>
                          </a:solidFill>
                          <a:effectLst/>
                          <a:latin typeface="Roboto Bk"/>
                        </a:rPr>
                        <a:t>+7%</a:t>
                      </a:r>
                    </a:p>
                  </a:txBody>
                  <a:tcPr marL="0" marR="0" marT="0" marB="0" anchor="ctr">
                    <a:lnL>
                      <a:noFill/>
                    </a:lnL>
                    <a:lnR>
                      <a:noFill/>
                    </a:lnR>
                    <a:lnT>
                      <a:noFill/>
                    </a:lnT>
                    <a:lnB>
                      <a:noFill/>
                    </a:lnB>
                  </a:tcPr>
                </a:tc>
                <a:tc>
                  <a:txBody>
                    <a:bodyPr/>
                    <a:lstStyle/>
                    <a:p>
                      <a:pPr algn="ctr" fontAlgn="t"/>
                      <a:r>
                        <a:rPr lang="fr-MQ" sz="2000" b="0" i="0" u="none" strike="noStrike">
                          <a:solidFill>
                            <a:srgbClr val="5B7F21"/>
                          </a:solidFill>
                          <a:effectLst/>
                          <a:latin typeface="Roboto Bk"/>
                        </a:rPr>
                        <a:t>▲</a:t>
                      </a:r>
                    </a:p>
                  </a:txBody>
                  <a:tcPr marL="0" marR="0" marT="0" marB="0">
                    <a:lnL>
                      <a:noFill/>
                    </a:lnL>
                    <a:lnR>
                      <a:noFill/>
                    </a:lnR>
                    <a:lnT>
                      <a:noFill/>
                    </a:lnT>
                    <a:lnB>
                      <a:noFill/>
                    </a:lnB>
                  </a:tcPr>
                </a:tc>
                <a:extLst>
                  <a:ext uri="{0D108BD9-81ED-4DB2-BD59-A6C34878D82A}">
                    <a16:rowId xmlns:a16="http://schemas.microsoft.com/office/drawing/2014/main" val="3462771516"/>
                  </a:ext>
                </a:extLst>
              </a:tr>
              <a:tr h="162839">
                <a:tc gridSpan="2">
                  <a:txBody>
                    <a:bodyPr/>
                    <a:lstStyle/>
                    <a:p>
                      <a:pPr algn="ctr" fontAlgn="b"/>
                      <a:r>
                        <a:rPr lang="fr-029" sz="800" b="0" i="0" u="none" strike="noStrike">
                          <a:solidFill>
                            <a:srgbClr val="808080"/>
                          </a:solidFill>
                          <a:effectLst/>
                          <a:latin typeface="Roboto Lt"/>
                        </a:rPr>
                        <a:t>EN 1 AN</a:t>
                      </a:r>
                    </a:p>
                  </a:txBody>
                  <a:tcPr marL="0" marR="0" marT="0" marB="0" anchor="b">
                    <a:lnL>
                      <a:noFill/>
                    </a:lnL>
                    <a:lnR>
                      <a:noFill/>
                    </a:lnR>
                    <a:lnT>
                      <a:noFill/>
                    </a:lnT>
                    <a:lnB>
                      <a:noFill/>
                    </a:lnB>
                  </a:tcPr>
                </a:tc>
                <a:tc hMerge="1">
                  <a:txBody>
                    <a:bodyPr/>
                    <a:lstStyle/>
                    <a:p>
                      <a:endParaRPr lang="fr-MQ"/>
                    </a:p>
                  </a:txBody>
                  <a:tcPr/>
                </a:tc>
                <a:extLst>
                  <a:ext uri="{0D108BD9-81ED-4DB2-BD59-A6C34878D82A}">
                    <a16:rowId xmlns:a16="http://schemas.microsoft.com/office/drawing/2014/main" val="3139304828"/>
                  </a:ext>
                </a:extLst>
              </a:tr>
              <a:tr h="413882">
                <a:tc gridSpan="2">
                  <a:txBody>
                    <a:bodyPr/>
                    <a:lstStyle/>
                    <a:p>
                      <a:pPr algn="ctr" fontAlgn="ctr"/>
                      <a:r>
                        <a:rPr lang="fr-FR" sz="800" b="1" i="0" u="none" strike="noStrike">
                          <a:solidFill>
                            <a:srgbClr val="808080"/>
                          </a:solidFill>
                          <a:effectLst/>
                          <a:latin typeface="Roboto Bk"/>
                        </a:rPr>
                        <a:t>DES ATTESTATIONS DE CONFORMITE ELECTRIQUE POUR LOGEMENTS NEUFS</a:t>
                      </a:r>
                    </a:p>
                  </a:txBody>
                  <a:tcPr marL="0" marR="0" marT="0" marB="0" anchor="ctr">
                    <a:lnL>
                      <a:noFill/>
                    </a:lnL>
                    <a:lnR>
                      <a:noFill/>
                    </a:lnR>
                    <a:lnT>
                      <a:noFill/>
                    </a:lnT>
                    <a:lnB>
                      <a:noFill/>
                    </a:lnB>
                  </a:tcPr>
                </a:tc>
                <a:tc hMerge="1">
                  <a:txBody>
                    <a:bodyPr/>
                    <a:lstStyle/>
                    <a:p>
                      <a:endParaRPr lang="fr-MQ"/>
                    </a:p>
                  </a:txBody>
                  <a:tcPr/>
                </a:tc>
                <a:extLst>
                  <a:ext uri="{0D108BD9-81ED-4DB2-BD59-A6C34878D82A}">
                    <a16:rowId xmlns:a16="http://schemas.microsoft.com/office/drawing/2014/main" val="3938671617"/>
                  </a:ext>
                </a:extLst>
              </a:tr>
              <a:tr h="346033">
                <a:tc gridSpan="2">
                  <a:txBody>
                    <a:bodyPr/>
                    <a:lstStyle/>
                    <a:p>
                      <a:pPr algn="ctr" fontAlgn="t"/>
                      <a:r>
                        <a:rPr lang="fr-FR" sz="700" b="0" i="0" u="none" strike="noStrike">
                          <a:solidFill>
                            <a:srgbClr val="808080"/>
                          </a:solidFill>
                          <a:effectLst/>
                          <a:latin typeface="Roboto Lt"/>
                        </a:rPr>
                        <a:t>CUMUL 12 MOIS - SIT. A FIN JUIN 2021</a:t>
                      </a:r>
                    </a:p>
                  </a:txBody>
                  <a:tcPr marL="0" marR="0" marT="0" marB="0">
                    <a:lnL>
                      <a:noFill/>
                    </a:lnL>
                    <a:lnR>
                      <a:noFill/>
                    </a:lnR>
                    <a:lnT>
                      <a:noFill/>
                    </a:lnT>
                    <a:lnB>
                      <a:noFill/>
                    </a:lnB>
                  </a:tcPr>
                </a:tc>
                <a:tc hMerge="1">
                  <a:txBody>
                    <a:bodyPr/>
                    <a:lstStyle/>
                    <a:p>
                      <a:endParaRPr lang="fr-MQ"/>
                    </a:p>
                  </a:txBody>
                  <a:tcPr/>
                </a:tc>
                <a:extLst>
                  <a:ext uri="{0D108BD9-81ED-4DB2-BD59-A6C34878D82A}">
                    <a16:rowId xmlns:a16="http://schemas.microsoft.com/office/drawing/2014/main" val="85380679"/>
                  </a:ext>
                </a:extLst>
              </a:tr>
              <a:tr h="240389">
                <a:tc gridSpan="2">
                  <a:txBody>
                    <a:bodyPr/>
                    <a:lstStyle/>
                    <a:p>
                      <a:pPr algn="ctr" fontAlgn="b"/>
                      <a:r>
                        <a:rPr lang="fr-029" sz="1500" b="1" i="0" u="none" strike="noStrike" dirty="0">
                          <a:solidFill>
                            <a:srgbClr val="808080"/>
                          </a:solidFill>
                          <a:effectLst/>
                          <a:latin typeface="Roboto Bk"/>
                        </a:rPr>
                        <a:t>1 934 attestations</a:t>
                      </a:r>
                    </a:p>
                  </a:txBody>
                  <a:tcPr marL="0" marR="0" marT="0" marB="0" anchor="b">
                    <a:lnL>
                      <a:noFill/>
                    </a:lnL>
                    <a:lnR>
                      <a:noFill/>
                    </a:lnR>
                    <a:lnT>
                      <a:noFill/>
                    </a:lnT>
                    <a:lnB>
                      <a:noFill/>
                    </a:lnB>
                  </a:tcPr>
                </a:tc>
                <a:tc hMerge="1">
                  <a:txBody>
                    <a:bodyPr/>
                    <a:lstStyle/>
                    <a:p>
                      <a:endParaRPr lang="fr-MQ"/>
                    </a:p>
                  </a:txBody>
                  <a:tcPr/>
                </a:tc>
                <a:extLst>
                  <a:ext uri="{0D108BD9-81ED-4DB2-BD59-A6C34878D82A}">
                    <a16:rowId xmlns:a16="http://schemas.microsoft.com/office/drawing/2014/main" val="3243144578"/>
                  </a:ext>
                </a:extLst>
              </a:tr>
            </a:tbl>
          </a:graphicData>
        </a:graphic>
      </p:graphicFrame>
    </p:spTree>
    <p:extLst>
      <p:ext uri="{BB962C8B-B14F-4D97-AF65-F5344CB8AC3E}">
        <p14:creationId xmlns:p14="http://schemas.microsoft.com/office/powerpoint/2010/main" val="2325328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arré corné 18"/>
          <p:cNvSpPr/>
          <p:nvPr/>
        </p:nvSpPr>
        <p:spPr>
          <a:xfrm>
            <a:off x="5062150" y="1449401"/>
            <a:ext cx="1980000" cy="1620000"/>
          </a:xfrm>
          <a:prstGeom prst="foldedCorner">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546">
              <a:solidFill>
                <a:schemeClr val="bg1">
                  <a:lumMod val="50000"/>
                </a:schemeClr>
              </a:solidFill>
            </a:endParaRPr>
          </a:p>
        </p:txBody>
      </p:sp>
      <p:sp>
        <p:nvSpPr>
          <p:cNvPr id="21" name="Rectangle 20"/>
          <p:cNvSpPr/>
          <p:nvPr/>
        </p:nvSpPr>
        <p:spPr>
          <a:xfrm>
            <a:off x="5112000" y="3348000"/>
            <a:ext cx="1980000" cy="318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spcCol="0" rtlCol="0" anchor="ctr">
            <a:spAutoFit/>
          </a:bodyPr>
          <a:lstStyle/>
          <a:p>
            <a:r>
              <a:rPr lang="fr-FR" sz="800" b="1" dirty="0">
                <a:solidFill>
                  <a:schemeClr val="accent5">
                    <a:lumMod val="50000"/>
                  </a:schemeClr>
                </a:solidFill>
                <a:latin typeface="Roboto Lt" pitchFamily="2" charset="0"/>
                <a:ea typeface="Roboto Lt" pitchFamily="2" charset="0"/>
                <a:cs typeface="Arial" pitchFamily="34" charset="0"/>
              </a:rPr>
              <a:t>Sources : </a:t>
            </a:r>
          </a:p>
          <a:p>
            <a:pPr algn="just"/>
            <a:r>
              <a:rPr lang="fr-FR" sz="800" dirty="0">
                <a:solidFill>
                  <a:schemeClr val="accent5">
                    <a:lumMod val="50000"/>
                  </a:schemeClr>
                </a:solidFill>
                <a:latin typeface="Roboto Lt" pitchFamily="2" charset="0"/>
                <a:ea typeface="Roboto Lt" pitchFamily="2" charset="0"/>
                <a:cs typeface="Arial" pitchFamily="34" charset="0"/>
              </a:rPr>
              <a:t>SDES, Sit@del2 (date de prise en compte)</a:t>
            </a:r>
          </a:p>
        </p:txBody>
      </p:sp>
      <p:sp>
        <p:nvSpPr>
          <p:cNvPr id="23" name="Espace réservé du texte 12"/>
          <p:cNvSpPr txBox="1">
            <a:spLocks/>
          </p:cNvSpPr>
          <p:nvPr/>
        </p:nvSpPr>
        <p:spPr>
          <a:xfrm>
            <a:off x="5135708" y="3960000"/>
            <a:ext cx="1980000" cy="737501"/>
          </a:xfrm>
          <a:prstGeom prst="rect">
            <a:avLst/>
          </a:prstGeom>
          <a:noFill/>
          <a:ln w="19050" cap="flat" cmpd="sng" algn="ctr">
            <a:solidFill>
              <a:schemeClr val="bg1">
                <a:lumMod val="7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spcCol="0" rtlCol="0" anchor="ctr">
            <a:sp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lt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lt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lt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9pPr>
          </a:lstStyle>
          <a:p>
            <a:pPr marL="0" indent="0" algn="just">
              <a:buNone/>
            </a:pPr>
            <a:r>
              <a:rPr lang="fr-FR" sz="800" b="1" dirty="0">
                <a:solidFill>
                  <a:schemeClr val="accent5">
                    <a:lumMod val="50000"/>
                  </a:schemeClr>
                </a:solidFill>
                <a:latin typeface="Roboto Lt" pitchFamily="2" charset="0"/>
                <a:ea typeface="Roboto Lt" pitchFamily="2" charset="0"/>
                <a:cs typeface="Arial" pitchFamily="34" charset="0"/>
              </a:rPr>
              <a:t>Avertissement : </a:t>
            </a:r>
            <a:r>
              <a:rPr lang="fr-FR" sz="800" dirty="0">
                <a:solidFill>
                  <a:schemeClr val="accent5">
                    <a:lumMod val="50000"/>
                  </a:schemeClr>
                </a:solidFill>
                <a:latin typeface="Roboto Lt" pitchFamily="2" charset="0"/>
                <a:ea typeface="Roboto Lt" pitchFamily="2" charset="0"/>
                <a:cs typeface="Arial" pitchFamily="34" charset="0"/>
              </a:rPr>
              <a:t>les statistiques de la construction neuve de locaux à usage autre qu’habitation restent pour l’heure publiées par le SDES en date de prise en compte (DPC). L’analyse de ces séries mérite donc beaucoup de précaution. </a:t>
            </a:r>
          </a:p>
        </p:txBody>
      </p:sp>
      <p:graphicFrame>
        <p:nvGraphicFramePr>
          <p:cNvPr id="18" name="Objet 17"/>
          <p:cNvGraphicFramePr>
            <a:graphicFrameLocks noChangeAspect="1"/>
          </p:cNvGraphicFramePr>
          <p:nvPr>
            <p:extLst>
              <p:ext uri="{D42A27DB-BD31-4B8C-83A1-F6EECF244321}">
                <p14:modId xmlns:p14="http://schemas.microsoft.com/office/powerpoint/2010/main" val="1375114679"/>
              </p:ext>
            </p:extLst>
          </p:nvPr>
        </p:nvGraphicFramePr>
        <p:xfrm>
          <a:off x="1408113" y="252413"/>
          <a:ext cx="6124575" cy="342900"/>
        </p:xfrm>
        <a:graphic>
          <a:graphicData uri="http://schemas.openxmlformats.org/presentationml/2006/ole">
            <mc:AlternateContent xmlns:mc="http://schemas.openxmlformats.org/markup-compatibility/2006">
              <mc:Choice xmlns:v="urn:schemas-microsoft-com:vml" Requires="v">
                <p:oleObj spid="_x0000_s8214" name="Worksheet" r:id="rId3" imgW="6124432" imgH="343043" progId="Excel.Sheet.12">
                  <p:link updateAutomatic="1"/>
                </p:oleObj>
              </mc:Choice>
              <mc:Fallback>
                <p:oleObj name="Worksheet" r:id="rId3" imgW="6124432" imgH="343043" progId="Excel.Sheet.12">
                  <p:link updateAutomatic="1"/>
                  <p:pic>
                    <p:nvPicPr>
                      <p:cNvPr id="0" name=""/>
                      <p:cNvPicPr/>
                      <p:nvPr/>
                    </p:nvPicPr>
                    <p:blipFill>
                      <a:blip r:embed="rId4"/>
                      <a:stretch>
                        <a:fillRect/>
                      </a:stretch>
                    </p:blipFill>
                    <p:spPr>
                      <a:xfrm>
                        <a:off x="1408113" y="252413"/>
                        <a:ext cx="6124575" cy="342900"/>
                      </a:xfrm>
                      <a:prstGeom prst="rect">
                        <a:avLst/>
                      </a:prstGeom>
                    </p:spPr>
                  </p:pic>
                </p:oleObj>
              </mc:Fallback>
            </mc:AlternateContent>
          </a:graphicData>
        </a:graphic>
      </p:graphicFrame>
      <p:graphicFrame>
        <p:nvGraphicFramePr>
          <p:cNvPr id="3" name="Objet 2"/>
          <p:cNvGraphicFramePr>
            <a:graphicFrameLocks noChangeAspect="1"/>
          </p:cNvGraphicFramePr>
          <p:nvPr>
            <p:extLst>
              <p:ext uri="{D42A27DB-BD31-4B8C-83A1-F6EECF244321}">
                <p14:modId xmlns:p14="http://schemas.microsoft.com/office/powerpoint/2010/main" val="1544791068"/>
              </p:ext>
            </p:extLst>
          </p:nvPr>
        </p:nvGraphicFramePr>
        <p:xfrm>
          <a:off x="5062150" y="1604742"/>
          <a:ext cx="1905000" cy="1228725"/>
        </p:xfrm>
        <a:graphic>
          <a:graphicData uri="http://schemas.openxmlformats.org/presentationml/2006/ole">
            <mc:AlternateContent xmlns:mc="http://schemas.openxmlformats.org/markup-compatibility/2006">
              <mc:Choice xmlns:v="urn:schemas-microsoft-com:vml" Requires="v">
                <p:oleObj spid="_x0000_s8215" name="Worksheet" r:id="rId5" imgW="1904905" imgH="1228820" progId="Excel.Sheet.12">
                  <p:link updateAutomatic="1"/>
                </p:oleObj>
              </mc:Choice>
              <mc:Fallback>
                <p:oleObj name="Worksheet" r:id="rId5" imgW="1904905" imgH="1228820" progId="Excel.Sheet.12">
                  <p:link updateAutomatic="1"/>
                  <p:pic>
                    <p:nvPicPr>
                      <p:cNvPr id="0" name=""/>
                      <p:cNvPicPr/>
                      <p:nvPr/>
                    </p:nvPicPr>
                    <p:blipFill>
                      <a:blip r:embed="rId6"/>
                      <a:stretch>
                        <a:fillRect/>
                      </a:stretch>
                    </p:blipFill>
                    <p:spPr>
                      <a:xfrm>
                        <a:off x="5062150" y="1604742"/>
                        <a:ext cx="1905000" cy="1228725"/>
                      </a:xfrm>
                      <a:prstGeom prst="rect">
                        <a:avLst/>
                      </a:prstGeom>
                    </p:spPr>
                  </p:pic>
                </p:oleObj>
              </mc:Fallback>
            </mc:AlternateContent>
          </a:graphicData>
        </a:graphic>
      </p:graphicFrame>
      <p:graphicFrame>
        <p:nvGraphicFramePr>
          <p:cNvPr id="15" name="Objet 14"/>
          <p:cNvGraphicFramePr>
            <a:graphicFrameLocks noChangeAspect="1"/>
          </p:cNvGraphicFramePr>
          <p:nvPr>
            <p:extLst>
              <p:ext uri="{D42A27DB-BD31-4B8C-83A1-F6EECF244321}">
                <p14:modId xmlns:p14="http://schemas.microsoft.com/office/powerpoint/2010/main" val="1325519614"/>
              </p:ext>
            </p:extLst>
          </p:nvPr>
        </p:nvGraphicFramePr>
        <p:xfrm>
          <a:off x="3351213" y="10353675"/>
          <a:ext cx="2895600" cy="200025"/>
        </p:xfrm>
        <a:graphic>
          <a:graphicData uri="http://schemas.openxmlformats.org/presentationml/2006/ole">
            <mc:AlternateContent xmlns:mc="http://schemas.openxmlformats.org/markup-compatibility/2006">
              <mc:Choice xmlns:v="urn:schemas-microsoft-com:vml" Requires="v">
                <p:oleObj spid="_x0000_s8216" name="Worksheet" r:id="rId7" imgW="2895695" imgH="200025" progId="Excel.Sheet.12">
                  <p:link updateAutomatic="1"/>
                </p:oleObj>
              </mc:Choice>
              <mc:Fallback>
                <p:oleObj name="Worksheet" r:id="rId7" imgW="2895695" imgH="200025" progId="Excel.Sheet.12">
                  <p:link updateAutomatic="1"/>
                  <p:pic>
                    <p:nvPicPr>
                      <p:cNvPr id="0" name=""/>
                      <p:cNvPicPr/>
                      <p:nvPr/>
                    </p:nvPicPr>
                    <p:blipFill>
                      <a:blip r:embed="rId8"/>
                      <a:stretch>
                        <a:fillRect/>
                      </a:stretch>
                    </p:blipFill>
                    <p:spPr>
                      <a:xfrm>
                        <a:off x="3351213" y="10353675"/>
                        <a:ext cx="2895600" cy="200025"/>
                      </a:xfrm>
                      <a:prstGeom prst="rect">
                        <a:avLst/>
                      </a:prstGeom>
                    </p:spPr>
                  </p:pic>
                </p:oleObj>
              </mc:Fallback>
            </mc:AlternateContent>
          </a:graphicData>
        </a:graphic>
      </p:graphicFrame>
      <p:sp>
        <p:nvSpPr>
          <p:cNvPr id="24" name="Rectangle 23"/>
          <p:cNvSpPr/>
          <p:nvPr/>
        </p:nvSpPr>
        <p:spPr>
          <a:xfrm>
            <a:off x="251338" y="2676342"/>
            <a:ext cx="4699217" cy="11806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numCol="2" spcCol="180000" rtlCol="0" anchor="ctr">
            <a:spAutoFit/>
          </a:bodyPr>
          <a:lstStyle/>
          <a:p>
            <a:pPr algn="just"/>
            <a:r>
              <a:rPr lang="fr-FR" sz="800" b="1" dirty="0">
                <a:solidFill>
                  <a:schemeClr val="accent5">
                    <a:lumMod val="50000"/>
                  </a:schemeClr>
                </a:solidFill>
                <a:latin typeface="Roboto" pitchFamily="2" charset="0"/>
                <a:ea typeface="Roboto" pitchFamily="2" charset="0"/>
              </a:rPr>
              <a:t>Mises en chantier. </a:t>
            </a:r>
            <a:r>
              <a:rPr lang="fr-FR" sz="800" dirty="0">
                <a:solidFill>
                  <a:schemeClr val="accent5">
                    <a:lumMod val="50000"/>
                  </a:schemeClr>
                </a:solidFill>
                <a:latin typeface="Roboto" pitchFamily="2" charset="0"/>
                <a:ea typeface="Roboto" pitchFamily="2" charset="0"/>
              </a:rPr>
              <a:t>La surface des locaux commencés est en forte augmentation (+59 %) : entre juillet 2020 et juin 2021, elle représentait 55 844 m</a:t>
            </a:r>
            <a:r>
              <a:rPr lang="fr-FR" sz="800" dirty="0">
                <a:solidFill>
                  <a:schemeClr val="accent5">
                    <a:lumMod val="50000"/>
                  </a:schemeClr>
                </a:solidFill>
                <a:latin typeface="Arial Nova" panose="020B0504020202020204" pitchFamily="34" charset="0"/>
                <a:ea typeface="Roboto" pitchFamily="2" charset="0"/>
              </a:rPr>
              <a:t>² </a:t>
            </a:r>
            <a:r>
              <a:rPr lang="fr-FR" sz="800" dirty="0">
                <a:solidFill>
                  <a:schemeClr val="accent5">
                    <a:lumMod val="50000"/>
                  </a:schemeClr>
                </a:solidFill>
                <a:latin typeface="Roboto" pitchFamily="2" charset="0"/>
                <a:ea typeface="Roboto" pitchFamily="2" charset="0"/>
              </a:rPr>
              <a:t>, contre 35 129 m</a:t>
            </a:r>
            <a:r>
              <a:rPr lang="fr-FR" sz="800" dirty="0">
                <a:solidFill>
                  <a:schemeClr val="accent5">
                    <a:lumMod val="50000"/>
                  </a:schemeClr>
                </a:solidFill>
                <a:latin typeface="Arial Nova" panose="020B0504020202020204" pitchFamily="34" charset="0"/>
                <a:ea typeface="Roboto" pitchFamily="2" charset="0"/>
              </a:rPr>
              <a:t>² entre juillet 2019 et juin 2020.</a:t>
            </a:r>
          </a:p>
          <a:p>
            <a:pPr algn="just"/>
            <a:endParaRPr lang="fr-FR" sz="800" b="1" dirty="0">
              <a:solidFill>
                <a:schemeClr val="accent5">
                  <a:lumMod val="50000"/>
                </a:schemeClr>
              </a:solidFill>
              <a:latin typeface="Arial Nova" panose="020B0504020202020204" pitchFamily="34" charset="0"/>
              <a:ea typeface="Roboto" pitchFamily="2" charset="0"/>
            </a:endParaRPr>
          </a:p>
          <a:p>
            <a:pPr algn="just"/>
            <a:endParaRPr lang="fr-FR" sz="800" b="1" dirty="0">
              <a:solidFill>
                <a:schemeClr val="accent5">
                  <a:lumMod val="50000"/>
                </a:schemeClr>
              </a:solidFill>
              <a:latin typeface="Arial Nova" panose="020B0504020202020204" pitchFamily="34" charset="0"/>
              <a:ea typeface="Roboto" pitchFamily="2" charset="0"/>
            </a:endParaRPr>
          </a:p>
          <a:p>
            <a:pPr algn="just"/>
            <a:endParaRPr lang="fr-FR" sz="800" b="1" dirty="0">
              <a:solidFill>
                <a:schemeClr val="accent5">
                  <a:lumMod val="50000"/>
                </a:schemeClr>
              </a:solidFill>
              <a:latin typeface="Arial Nova" panose="020B0504020202020204" pitchFamily="34" charset="0"/>
              <a:ea typeface="Roboto" pitchFamily="2" charset="0"/>
            </a:endParaRPr>
          </a:p>
          <a:p>
            <a:pPr algn="just"/>
            <a:endParaRPr lang="fr-FR" sz="800" b="1" dirty="0">
              <a:solidFill>
                <a:schemeClr val="accent5">
                  <a:lumMod val="50000"/>
                </a:schemeClr>
              </a:solidFill>
              <a:latin typeface="Arial Nova" panose="020B0504020202020204" pitchFamily="34" charset="0"/>
              <a:ea typeface="Roboto" pitchFamily="2" charset="0"/>
            </a:endParaRPr>
          </a:p>
          <a:p>
            <a:pPr algn="just"/>
            <a:r>
              <a:rPr lang="fr-FR" sz="800" b="1" dirty="0">
                <a:solidFill>
                  <a:schemeClr val="accent5">
                    <a:lumMod val="50000"/>
                  </a:schemeClr>
                </a:solidFill>
                <a:latin typeface="Arial Nova" panose="020B0504020202020204" pitchFamily="34" charset="0"/>
                <a:ea typeface="Roboto" pitchFamily="2" charset="0"/>
              </a:rPr>
              <a:t>Autorisations.</a:t>
            </a:r>
            <a:r>
              <a:rPr lang="fr-FR" sz="800" dirty="0">
                <a:solidFill>
                  <a:schemeClr val="accent5">
                    <a:lumMod val="50000"/>
                  </a:schemeClr>
                </a:solidFill>
                <a:latin typeface="Arial Nova" panose="020B0504020202020204" pitchFamily="34" charset="0"/>
                <a:ea typeface="Roboto" pitchFamily="2" charset="0"/>
              </a:rPr>
              <a:t> La surface des locaux autorisés connaît une légère baisse (-14,3 %) : 74 896 m² ont été autorisés de juillet 2020 à juin 2021 contre 87 343 m² de juillet 2019 à juin 2020.</a:t>
            </a:r>
            <a:endParaRPr lang="fr-FR" sz="800" dirty="0">
              <a:solidFill>
                <a:schemeClr val="accent5">
                  <a:lumMod val="50000"/>
                </a:schemeClr>
              </a:solidFill>
              <a:latin typeface="Roboto" pitchFamily="2" charset="0"/>
              <a:ea typeface="Roboto" pitchFamily="2" charset="0"/>
            </a:endParaRPr>
          </a:p>
          <a:p>
            <a:pPr algn="just"/>
            <a:endParaRPr lang="fr-FR" sz="800" dirty="0">
              <a:solidFill>
                <a:schemeClr val="accent5">
                  <a:lumMod val="50000"/>
                </a:schemeClr>
              </a:solidFill>
              <a:latin typeface="Roboto" pitchFamily="2" charset="0"/>
              <a:ea typeface="Roboto" pitchFamily="2" charset="0"/>
            </a:endParaRPr>
          </a:p>
        </p:txBody>
      </p:sp>
      <p:graphicFrame>
        <p:nvGraphicFramePr>
          <p:cNvPr id="6" name="Objet 5"/>
          <p:cNvGraphicFramePr>
            <a:graphicFrameLocks noChangeAspect="1"/>
          </p:cNvGraphicFramePr>
          <p:nvPr>
            <p:extLst>
              <p:ext uri="{D42A27DB-BD31-4B8C-83A1-F6EECF244321}">
                <p14:modId xmlns:p14="http://schemas.microsoft.com/office/powerpoint/2010/main" val="105260932"/>
              </p:ext>
            </p:extLst>
          </p:nvPr>
        </p:nvGraphicFramePr>
        <p:xfrm>
          <a:off x="366713" y="1439863"/>
          <a:ext cx="4533900" cy="1009650"/>
        </p:xfrm>
        <a:graphic>
          <a:graphicData uri="http://schemas.openxmlformats.org/presentationml/2006/ole">
            <mc:AlternateContent xmlns:mc="http://schemas.openxmlformats.org/markup-compatibility/2006">
              <mc:Choice xmlns:v="urn:schemas-microsoft-com:vml" Requires="v">
                <p:oleObj spid="_x0000_s8217" name="Worksheet" r:id="rId9" imgW="4533900" imgH="1009793" progId="Excel.Sheet.12">
                  <p:link updateAutomatic="1"/>
                </p:oleObj>
              </mc:Choice>
              <mc:Fallback>
                <p:oleObj name="Worksheet" r:id="rId9" imgW="4533900" imgH="1009793" progId="Excel.Sheet.12">
                  <p:link updateAutomatic="1"/>
                  <p:pic>
                    <p:nvPicPr>
                      <p:cNvPr id="0" name=""/>
                      <p:cNvPicPr/>
                      <p:nvPr/>
                    </p:nvPicPr>
                    <p:blipFill>
                      <a:blip r:embed="rId10"/>
                      <a:stretch>
                        <a:fillRect/>
                      </a:stretch>
                    </p:blipFill>
                    <p:spPr>
                      <a:xfrm>
                        <a:off x="366713" y="1439863"/>
                        <a:ext cx="4533900" cy="1009650"/>
                      </a:xfrm>
                      <a:prstGeom prst="rect">
                        <a:avLst/>
                      </a:prstGeom>
                    </p:spPr>
                  </p:pic>
                </p:oleObj>
              </mc:Fallback>
            </mc:AlternateContent>
          </a:graphicData>
        </a:graphic>
      </p:graphicFrame>
      <p:graphicFrame>
        <p:nvGraphicFramePr>
          <p:cNvPr id="7" name="Objet 6"/>
          <p:cNvGraphicFramePr>
            <a:graphicFrameLocks noChangeAspect="1"/>
          </p:cNvGraphicFramePr>
          <p:nvPr>
            <p:extLst>
              <p:ext uri="{D42A27DB-BD31-4B8C-83A1-F6EECF244321}">
                <p14:modId xmlns:p14="http://schemas.microsoft.com/office/powerpoint/2010/main" val="454378629"/>
              </p:ext>
            </p:extLst>
          </p:nvPr>
        </p:nvGraphicFramePr>
        <p:xfrm>
          <a:off x="366713" y="3679825"/>
          <a:ext cx="4610100" cy="2286000"/>
        </p:xfrm>
        <a:graphic>
          <a:graphicData uri="http://schemas.openxmlformats.org/presentationml/2006/ole">
            <mc:AlternateContent xmlns:mc="http://schemas.openxmlformats.org/markup-compatibility/2006">
              <mc:Choice xmlns:v="urn:schemas-microsoft-com:vml" Requires="v">
                <p:oleObj spid="_x0000_s8218" name="Worksheet" r:id="rId11" imgW="4610243" imgH="2285952" progId="Excel.Sheet.12">
                  <p:link updateAutomatic="1"/>
                </p:oleObj>
              </mc:Choice>
              <mc:Fallback>
                <p:oleObj name="Worksheet" r:id="rId11" imgW="4610243" imgH="2285952" progId="Excel.Sheet.12">
                  <p:link updateAutomatic="1"/>
                  <p:pic>
                    <p:nvPicPr>
                      <p:cNvPr id="0" name=""/>
                      <p:cNvPicPr/>
                      <p:nvPr/>
                    </p:nvPicPr>
                    <p:blipFill>
                      <a:blip r:embed="rId12"/>
                      <a:stretch>
                        <a:fillRect/>
                      </a:stretch>
                    </p:blipFill>
                    <p:spPr>
                      <a:xfrm>
                        <a:off x="366713" y="3679825"/>
                        <a:ext cx="4610100" cy="2286000"/>
                      </a:xfrm>
                      <a:prstGeom prst="rect">
                        <a:avLst/>
                      </a:prstGeom>
                    </p:spPr>
                  </p:pic>
                </p:oleObj>
              </mc:Fallback>
            </mc:AlternateContent>
          </a:graphicData>
        </a:graphic>
      </p:graphicFrame>
      <p:sp>
        <p:nvSpPr>
          <p:cNvPr id="16" name="ZoneTexte 15"/>
          <p:cNvSpPr txBox="1"/>
          <p:nvPr/>
        </p:nvSpPr>
        <p:spPr>
          <a:xfrm>
            <a:off x="261257" y="831865"/>
            <a:ext cx="6840000" cy="288147"/>
          </a:xfrm>
          <a:prstGeom prst="rect">
            <a:avLst/>
          </a:prstGeom>
          <a:solidFill>
            <a:schemeClr val="accent1">
              <a:lumMod val="20000"/>
              <a:lumOff val="80000"/>
            </a:schemeClr>
          </a:solidFill>
        </p:spPr>
        <p:txBody>
          <a:bodyPr wrap="square" lIns="36000" tIns="36000" rIns="36000" bIns="36000" rtlCol="0">
            <a:spAutoFit/>
          </a:bodyPr>
          <a:lstStyle/>
          <a:p>
            <a:r>
              <a:rPr lang="fr-FR" sz="1400" b="1" dirty="0">
                <a:latin typeface="Roboto Lt" pitchFamily="2" charset="0"/>
                <a:ea typeface="Roboto Lt" pitchFamily="2" charset="0"/>
              </a:rPr>
              <a:t>BÂTIMENT NON RÉSIDENTIEL</a:t>
            </a:r>
            <a:r>
              <a:rPr lang="fr-FR" sz="1400" b="1" dirty="0">
                <a:latin typeface="Century Gothic" panose="020B0502020202020204" pitchFamily="34" charset="0"/>
                <a:ea typeface="Roboto Lt" pitchFamily="2" charset="0"/>
              </a:rPr>
              <a:t>│ </a:t>
            </a:r>
            <a:r>
              <a:rPr lang="fr-FR" sz="1400" dirty="0">
                <a:latin typeface="Roboto Lt" pitchFamily="2" charset="0"/>
                <a:ea typeface="Roboto Lt" pitchFamily="2" charset="0"/>
              </a:rPr>
              <a:t>CONSTRUCTION NEUVE DE LOCAUX</a:t>
            </a:r>
          </a:p>
        </p:txBody>
      </p:sp>
    </p:spTree>
    <p:extLst>
      <p:ext uri="{BB962C8B-B14F-4D97-AF65-F5344CB8AC3E}">
        <p14:creationId xmlns:p14="http://schemas.microsoft.com/office/powerpoint/2010/main" val="1489577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p:cNvGraphicFramePr>
            <a:graphicFrameLocks noChangeAspect="1"/>
          </p:cNvGraphicFramePr>
          <p:nvPr>
            <p:extLst>
              <p:ext uri="{D42A27DB-BD31-4B8C-83A1-F6EECF244321}">
                <p14:modId xmlns:p14="http://schemas.microsoft.com/office/powerpoint/2010/main" val="2851039577"/>
              </p:ext>
            </p:extLst>
          </p:nvPr>
        </p:nvGraphicFramePr>
        <p:xfrm>
          <a:off x="354013" y="1357313"/>
          <a:ext cx="4533900" cy="4810125"/>
        </p:xfrm>
        <a:graphic>
          <a:graphicData uri="http://schemas.openxmlformats.org/presentationml/2006/ole">
            <mc:AlternateContent xmlns:mc="http://schemas.openxmlformats.org/markup-compatibility/2006">
              <mc:Choice xmlns:v="urn:schemas-microsoft-com:vml" Requires="v">
                <p:oleObj spid="_x0000_s9238" name="Worksheet" r:id="rId3" imgW="4533900" imgH="4810268" progId="Excel.Sheet.12">
                  <p:link updateAutomatic="1"/>
                </p:oleObj>
              </mc:Choice>
              <mc:Fallback>
                <p:oleObj name="Worksheet" r:id="rId3" imgW="4533900" imgH="4810268" progId="Excel.Sheet.12">
                  <p:link updateAutomatic="1"/>
                  <p:pic>
                    <p:nvPicPr>
                      <p:cNvPr id="0" name=""/>
                      <p:cNvPicPr/>
                      <p:nvPr/>
                    </p:nvPicPr>
                    <p:blipFill>
                      <a:blip r:embed="rId4"/>
                      <a:stretch>
                        <a:fillRect/>
                      </a:stretch>
                    </p:blipFill>
                    <p:spPr>
                      <a:xfrm>
                        <a:off x="354013" y="1357313"/>
                        <a:ext cx="4533900" cy="4810125"/>
                      </a:xfrm>
                      <a:prstGeom prst="rect">
                        <a:avLst/>
                      </a:prstGeom>
                    </p:spPr>
                  </p:pic>
                </p:oleObj>
              </mc:Fallback>
            </mc:AlternateContent>
          </a:graphicData>
        </a:graphic>
      </p:graphicFrame>
      <p:sp>
        <p:nvSpPr>
          <p:cNvPr id="24" name="Rectangle 23"/>
          <p:cNvSpPr/>
          <p:nvPr/>
        </p:nvSpPr>
        <p:spPr>
          <a:xfrm>
            <a:off x="5109042" y="3307305"/>
            <a:ext cx="1980000" cy="318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spcCol="0" rtlCol="0" anchor="ctr">
            <a:spAutoFit/>
          </a:bodyPr>
          <a:lstStyle/>
          <a:p>
            <a:r>
              <a:rPr lang="fr-FR" sz="800" b="1" dirty="0">
                <a:solidFill>
                  <a:schemeClr val="accent5">
                    <a:lumMod val="50000"/>
                  </a:schemeClr>
                </a:solidFill>
                <a:latin typeface="Roboto Lt" pitchFamily="2" charset="0"/>
                <a:ea typeface="Roboto Lt" pitchFamily="2" charset="0"/>
                <a:cs typeface="Arial" pitchFamily="34" charset="0"/>
              </a:rPr>
              <a:t>Sources : </a:t>
            </a:r>
          </a:p>
          <a:p>
            <a:pPr algn="just"/>
            <a:r>
              <a:rPr lang="fr-FR" sz="800" dirty="0">
                <a:solidFill>
                  <a:schemeClr val="accent5">
                    <a:lumMod val="50000"/>
                  </a:schemeClr>
                </a:solidFill>
                <a:latin typeface="Roboto Lt" pitchFamily="2" charset="0"/>
                <a:ea typeface="Roboto Lt" pitchFamily="2" charset="0"/>
                <a:cs typeface="Arial" pitchFamily="34" charset="0"/>
              </a:rPr>
              <a:t>SDES, Sit@del2 (date de prise en compte)</a:t>
            </a:r>
          </a:p>
        </p:txBody>
      </p:sp>
      <p:sp>
        <p:nvSpPr>
          <p:cNvPr id="29" name="Espace réservé du texte 12"/>
          <p:cNvSpPr txBox="1">
            <a:spLocks/>
          </p:cNvSpPr>
          <p:nvPr/>
        </p:nvSpPr>
        <p:spPr>
          <a:xfrm>
            <a:off x="5135708" y="3996000"/>
            <a:ext cx="1980000" cy="737501"/>
          </a:xfrm>
          <a:prstGeom prst="rect">
            <a:avLst/>
          </a:prstGeom>
          <a:noFill/>
          <a:ln w="19050" cap="flat" cmpd="sng" algn="ctr">
            <a:solidFill>
              <a:schemeClr val="bg1">
                <a:lumMod val="75000"/>
              </a:schemeClr>
            </a:solidFill>
            <a:prstDash val="sysDot"/>
            <a:miter lim="800000"/>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spcCol="0" rtlCol="0" anchor="ctr">
            <a:spAutoFit/>
          </a:bodyPr>
          <a:lst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lt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lt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lt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lt1"/>
                </a:solidFill>
                <a:latin typeface="+mn-lt"/>
                <a:ea typeface="+mn-ea"/>
                <a:cs typeface="+mn-cs"/>
              </a:defRPr>
            </a:lvl9pPr>
          </a:lstStyle>
          <a:p>
            <a:pPr marL="0" indent="0" algn="just">
              <a:buNone/>
            </a:pPr>
            <a:r>
              <a:rPr lang="fr-FR" sz="800" b="1" dirty="0">
                <a:solidFill>
                  <a:schemeClr val="accent5">
                    <a:lumMod val="50000"/>
                  </a:schemeClr>
                </a:solidFill>
                <a:latin typeface="Roboto Lt" pitchFamily="2" charset="0"/>
                <a:ea typeface="Roboto Lt" pitchFamily="2" charset="0"/>
                <a:cs typeface="Arial" pitchFamily="34" charset="0"/>
              </a:rPr>
              <a:t>Avertissement : </a:t>
            </a:r>
            <a:r>
              <a:rPr lang="fr-FR" sz="800" dirty="0">
                <a:solidFill>
                  <a:schemeClr val="accent5">
                    <a:lumMod val="50000"/>
                  </a:schemeClr>
                </a:solidFill>
                <a:latin typeface="Roboto Lt" pitchFamily="2" charset="0"/>
                <a:ea typeface="Roboto Lt" pitchFamily="2" charset="0"/>
                <a:cs typeface="Arial" pitchFamily="34" charset="0"/>
              </a:rPr>
              <a:t>les statistiques de la construction neuve de locaux à usage autre qu’habitation restent pour l’heure publiées par le SDES en date de prise en compte (DPC). L’analyse de ces séries mérite donc beaucoup de précaution. </a:t>
            </a:r>
          </a:p>
        </p:txBody>
      </p:sp>
      <p:sp>
        <p:nvSpPr>
          <p:cNvPr id="31" name="Carré corné 30"/>
          <p:cNvSpPr/>
          <p:nvPr/>
        </p:nvSpPr>
        <p:spPr>
          <a:xfrm>
            <a:off x="5136841" y="1390407"/>
            <a:ext cx="1980000" cy="1620000"/>
          </a:xfrm>
          <a:prstGeom prst="foldedCorner">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546">
              <a:solidFill>
                <a:schemeClr val="bg1">
                  <a:lumMod val="50000"/>
                </a:schemeClr>
              </a:solidFill>
            </a:endParaRPr>
          </a:p>
        </p:txBody>
      </p:sp>
      <p:graphicFrame>
        <p:nvGraphicFramePr>
          <p:cNvPr id="18" name="Objet 17"/>
          <p:cNvGraphicFramePr>
            <a:graphicFrameLocks noChangeAspect="1"/>
          </p:cNvGraphicFramePr>
          <p:nvPr>
            <p:extLst>
              <p:ext uri="{D42A27DB-BD31-4B8C-83A1-F6EECF244321}">
                <p14:modId xmlns:p14="http://schemas.microsoft.com/office/powerpoint/2010/main" val="3975284943"/>
              </p:ext>
            </p:extLst>
          </p:nvPr>
        </p:nvGraphicFramePr>
        <p:xfrm>
          <a:off x="1408113" y="252413"/>
          <a:ext cx="6124575" cy="342900"/>
        </p:xfrm>
        <a:graphic>
          <a:graphicData uri="http://schemas.openxmlformats.org/presentationml/2006/ole">
            <mc:AlternateContent xmlns:mc="http://schemas.openxmlformats.org/markup-compatibility/2006">
              <mc:Choice xmlns:v="urn:schemas-microsoft-com:vml" Requires="v">
                <p:oleObj spid="_x0000_s9239" name="Worksheet" r:id="rId5" imgW="6124432" imgH="343043" progId="Excel.Sheet.12">
                  <p:link updateAutomatic="1"/>
                </p:oleObj>
              </mc:Choice>
              <mc:Fallback>
                <p:oleObj name="Worksheet" r:id="rId5" imgW="6124432" imgH="343043" progId="Excel.Sheet.12">
                  <p:link updateAutomatic="1"/>
                  <p:pic>
                    <p:nvPicPr>
                      <p:cNvPr id="0" name=""/>
                      <p:cNvPicPr/>
                      <p:nvPr/>
                    </p:nvPicPr>
                    <p:blipFill>
                      <a:blip r:embed="rId6"/>
                      <a:stretch>
                        <a:fillRect/>
                      </a:stretch>
                    </p:blipFill>
                    <p:spPr>
                      <a:xfrm>
                        <a:off x="1408113" y="252413"/>
                        <a:ext cx="6124575" cy="342900"/>
                      </a:xfrm>
                      <a:prstGeom prst="rect">
                        <a:avLst/>
                      </a:prstGeom>
                    </p:spPr>
                  </p:pic>
                </p:oleObj>
              </mc:Fallback>
            </mc:AlternateContent>
          </a:graphicData>
        </a:graphic>
      </p:graphicFrame>
      <p:graphicFrame>
        <p:nvGraphicFramePr>
          <p:cNvPr id="5" name="Objet 4"/>
          <p:cNvGraphicFramePr>
            <a:graphicFrameLocks noChangeAspect="1"/>
          </p:cNvGraphicFramePr>
          <p:nvPr>
            <p:extLst>
              <p:ext uri="{D42A27DB-BD31-4B8C-83A1-F6EECF244321}">
                <p14:modId xmlns:p14="http://schemas.microsoft.com/office/powerpoint/2010/main" val="2399101844"/>
              </p:ext>
            </p:extLst>
          </p:nvPr>
        </p:nvGraphicFramePr>
        <p:xfrm>
          <a:off x="5106988" y="1554163"/>
          <a:ext cx="1905000" cy="1228725"/>
        </p:xfrm>
        <a:graphic>
          <a:graphicData uri="http://schemas.openxmlformats.org/presentationml/2006/ole">
            <mc:AlternateContent xmlns:mc="http://schemas.openxmlformats.org/markup-compatibility/2006">
              <mc:Choice xmlns:v="urn:schemas-microsoft-com:vml" Requires="v">
                <p:oleObj spid="_x0000_s9240" name="Worksheet" r:id="rId7" imgW="1904905" imgH="1228820" progId="Excel.Sheet.12">
                  <p:link updateAutomatic="1"/>
                </p:oleObj>
              </mc:Choice>
              <mc:Fallback>
                <p:oleObj name="Worksheet" r:id="rId7" imgW="1904905" imgH="1228820" progId="Excel.Sheet.12">
                  <p:link updateAutomatic="1"/>
                  <p:pic>
                    <p:nvPicPr>
                      <p:cNvPr id="0" name=""/>
                      <p:cNvPicPr/>
                      <p:nvPr/>
                    </p:nvPicPr>
                    <p:blipFill>
                      <a:blip r:embed="rId8"/>
                      <a:stretch>
                        <a:fillRect/>
                      </a:stretch>
                    </p:blipFill>
                    <p:spPr>
                      <a:xfrm>
                        <a:off x="5106988" y="1554163"/>
                        <a:ext cx="1905000" cy="1228725"/>
                      </a:xfrm>
                      <a:prstGeom prst="rect">
                        <a:avLst/>
                      </a:prstGeom>
                    </p:spPr>
                  </p:pic>
                </p:oleObj>
              </mc:Fallback>
            </mc:AlternateContent>
          </a:graphicData>
        </a:graphic>
      </p:graphicFrame>
      <p:graphicFrame>
        <p:nvGraphicFramePr>
          <p:cNvPr id="12" name="Objet 11"/>
          <p:cNvGraphicFramePr>
            <a:graphicFrameLocks noChangeAspect="1"/>
          </p:cNvGraphicFramePr>
          <p:nvPr>
            <p:extLst>
              <p:ext uri="{D42A27DB-BD31-4B8C-83A1-F6EECF244321}">
                <p14:modId xmlns:p14="http://schemas.microsoft.com/office/powerpoint/2010/main" val="866558084"/>
              </p:ext>
            </p:extLst>
          </p:nvPr>
        </p:nvGraphicFramePr>
        <p:xfrm>
          <a:off x="3351213" y="10353675"/>
          <a:ext cx="2895600" cy="200025"/>
        </p:xfrm>
        <a:graphic>
          <a:graphicData uri="http://schemas.openxmlformats.org/presentationml/2006/ole">
            <mc:AlternateContent xmlns:mc="http://schemas.openxmlformats.org/markup-compatibility/2006">
              <mc:Choice xmlns:v="urn:schemas-microsoft-com:vml" Requires="v">
                <p:oleObj spid="_x0000_s9241" name="Worksheet" r:id="rId9" imgW="2895695" imgH="200025" progId="Excel.Sheet.12">
                  <p:link updateAutomatic="1"/>
                </p:oleObj>
              </mc:Choice>
              <mc:Fallback>
                <p:oleObj name="Worksheet" r:id="rId9" imgW="2895695" imgH="200025" progId="Excel.Sheet.12">
                  <p:link updateAutomatic="1"/>
                  <p:pic>
                    <p:nvPicPr>
                      <p:cNvPr id="0" name=""/>
                      <p:cNvPicPr/>
                      <p:nvPr/>
                    </p:nvPicPr>
                    <p:blipFill>
                      <a:blip r:embed="rId10"/>
                      <a:stretch>
                        <a:fillRect/>
                      </a:stretch>
                    </p:blipFill>
                    <p:spPr>
                      <a:xfrm>
                        <a:off x="3351213" y="10353675"/>
                        <a:ext cx="2895600" cy="200025"/>
                      </a:xfrm>
                      <a:prstGeom prst="rect">
                        <a:avLst/>
                      </a:prstGeom>
                    </p:spPr>
                  </p:pic>
                </p:oleObj>
              </mc:Fallback>
            </mc:AlternateContent>
          </a:graphicData>
        </a:graphic>
      </p:graphicFrame>
      <p:graphicFrame>
        <p:nvGraphicFramePr>
          <p:cNvPr id="17" name="Objet 16"/>
          <p:cNvGraphicFramePr>
            <a:graphicFrameLocks noChangeAspect="1"/>
          </p:cNvGraphicFramePr>
          <p:nvPr>
            <p:extLst>
              <p:ext uri="{D42A27DB-BD31-4B8C-83A1-F6EECF244321}">
                <p14:modId xmlns:p14="http://schemas.microsoft.com/office/powerpoint/2010/main" val="2846698115"/>
              </p:ext>
            </p:extLst>
          </p:nvPr>
        </p:nvGraphicFramePr>
        <p:xfrm>
          <a:off x="354013" y="6497108"/>
          <a:ext cx="4648200" cy="2286000"/>
        </p:xfrm>
        <a:graphic>
          <a:graphicData uri="http://schemas.openxmlformats.org/presentationml/2006/ole">
            <mc:AlternateContent xmlns:mc="http://schemas.openxmlformats.org/markup-compatibility/2006">
              <mc:Choice xmlns:v="urn:schemas-microsoft-com:vml" Requires="v">
                <p:oleObj spid="_x0000_s9242" name="Worksheet" r:id="rId11" imgW="4648248" imgH="2285952" progId="Excel.Sheet.12">
                  <p:link updateAutomatic="1"/>
                </p:oleObj>
              </mc:Choice>
              <mc:Fallback>
                <p:oleObj name="Worksheet" r:id="rId11" imgW="4648248" imgH="2285952" progId="Excel.Sheet.12">
                  <p:link updateAutomatic="1"/>
                  <p:pic>
                    <p:nvPicPr>
                      <p:cNvPr id="0" name=""/>
                      <p:cNvPicPr/>
                      <p:nvPr/>
                    </p:nvPicPr>
                    <p:blipFill>
                      <a:blip r:embed="rId12"/>
                      <a:stretch>
                        <a:fillRect/>
                      </a:stretch>
                    </p:blipFill>
                    <p:spPr>
                      <a:xfrm>
                        <a:off x="354013" y="6497108"/>
                        <a:ext cx="4648200" cy="2286000"/>
                      </a:xfrm>
                      <a:prstGeom prst="rect">
                        <a:avLst/>
                      </a:prstGeom>
                    </p:spPr>
                  </p:pic>
                </p:oleObj>
              </mc:Fallback>
            </mc:AlternateContent>
          </a:graphicData>
        </a:graphic>
      </p:graphicFrame>
      <p:sp>
        <p:nvSpPr>
          <p:cNvPr id="14" name="ZoneTexte 13"/>
          <p:cNvSpPr txBox="1"/>
          <p:nvPr/>
        </p:nvSpPr>
        <p:spPr>
          <a:xfrm>
            <a:off x="261257" y="831865"/>
            <a:ext cx="6840000" cy="288147"/>
          </a:xfrm>
          <a:prstGeom prst="rect">
            <a:avLst/>
          </a:prstGeom>
          <a:solidFill>
            <a:schemeClr val="accent1">
              <a:lumMod val="20000"/>
              <a:lumOff val="80000"/>
            </a:schemeClr>
          </a:solidFill>
        </p:spPr>
        <p:txBody>
          <a:bodyPr wrap="square" lIns="36000" tIns="36000" rIns="36000" bIns="36000" rtlCol="0">
            <a:spAutoFit/>
          </a:bodyPr>
          <a:lstStyle/>
          <a:p>
            <a:r>
              <a:rPr lang="fr-FR" sz="1400" b="1" dirty="0">
                <a:latin typeface="Roboto Lt" pitchFamily="2" charset="0"/>
                <a:ea typeface="Roboto Lt" pitchFamily="2" charset="0"/>
              </a:rPr>
              <a:t>BÂTIMENT NON RÉSIDENTIEL</a:t>
            </a:r>
            <a:r>
              <a:rPr lang="fr-FR" sz="1400" b="1" dirty="0">
                <a:latin typeface="Century Gothic" panose="020B0502020202020204" pitchFamily="34" charset="0"/>
                <a:ea typeface="Roboto Lt" pitchFamily="2" charset="0"/>
              </a:rPr>
              <a:t>│ </a:t>
            </a:r>
            <a:r>
              <a:rPr lang="fr-FR" sz="1400" dirty="0">
                <a:latin typeface="Roboto Lt" pitchFamily="2" charset="0"/>
                <a:ea typeface="Roboto Lt" pitchFamily="2" charset="0"/>
              </a:rPr>
              <a:t>CONSTRUCTION NEUVE DE LOCAUX</a:t>
            </a:r>
          </a:p>
        </p:txBody>
      </p:sp>
    </p:spTree>
    <p:extLst>
      <p:ext uri="{BB962C8B-B14F-4D97-AF65-F5344CB8AC3E}">
        <p14:creationId xmlns:p14="http://schemas.microsoft.com/office/powerpoint/2010/main" val="1801130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rré corné 11"/>
          <p:cNvSpPr/>
          <p:nvPr/>
        </p:nvSpPr>
        <p:spPr>
          <a:xfrm>
            <a:off x="5135708" y="2854804"/>
            <a:ext cx="1980000" cy="1368000"/>
          </a:xfrm>
          <a:prstGeom prst="foldedCorner">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546">
              <a:solidFill>
                <a:schemeClr val="bg1">
                  <a:lumMod val="50000"/>
                </a:schemeClr>
              </a:solidFill>
            </a:endParaRPr>
          </a:p>
        </p:txBody>
      </p:sp>
      <p:sp>
        <p:nvSpPr>
          <p:cNvPr id="13" name="ZoneTexte 12"/>
          <p:cNvSpPr txBox="1"/>
          <p:nvPr/>
        </p:nvSpPr>
        <p:spPr>
          <a:xfrm>
            <a:off x="261257" y="831865"/>
            <a:ext cx="6840000" cy="288147"/>
          </a:xfrm>
          <a:prstGeom prst="rect">
            <a:avLst/>
          </a:prstGeom>
          <a:solidFill>
            <a:schemeClr val="accent1">
              <a:lumMod val="20000"/>
              <a:lumOff val="80000"/>
            </a:schemeClr>
          </a:solidFill>
        </p:spPr>
        <p:txBody>
          <a:bodyPr wrap="square" lIns="36000" tIns="36000" rIns="36000" bIns="36000" rtlCol="0">
            <a:spAutoFit/>
          </a:bodyPr>
          <a:lstStyle/>
          <a:p>
            <a:r>
              <a:rPr lang="fr-FR" sz="1400" b="1" dirty="0">
                <a:latin typeface="Roboto Lt" pitchFamily="2" charset="0"/>
                <a:ea typeface="Roboto Lt" pitchFamily="2" charset="0"/>
              </a:rPr>
              <a:t>MATERIAUX</a:t>
            </a:r>
            <a:r>
              <a:rPr lang="fr-FR" sz="1400" b="1" dirty="0">
                <a:latin typeface="Century Gothic" panose="020B0502020202020204" pitchFamily="34" charset="0"/>
                <a:ea typeface="Roboto Lt" pitchFamily="2" charset="0"/>
              </a:rPr>
              <a:t>│ </a:t>
            </a:r>
            <a:r>
              <a:rPr lang="fr-FR" sz="1400" dirty="0">
                <a:latin typeface="Roboto Lt" pitchFamily="2" charset="0"/>
              </a:rPr>
              <a:t>VENTES DE CIMENT</a:t>
            </a:r>
          </a:p>
        </p:txBody>
      </p:sp>
      <p:sp>
        <p:nvSpPr>
          <p:cNvPr id="14" name="Carré corné 13"/>
          <p:cNvSpPr/>
          <p:nvPr/>
        </p:nvSpPr>
        <p:spPr>
          <a:xfrm>
            <a:off x="5136841" y="1390407"/>
            <a:ext cx="1980000" cy="1368000"/>
          </a:xfrm>
          <a:prstGeom prst="foldedCorner">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546">
              <a:solidFill>
                <a:schemeClr val="bg1">
                  <a:lumMod val="50000"/>
                </a:schemeClr>
              </a:solidFill>
            </a:endParaRPr>
          </a:p>
        </p:txBody>
      </p:sp>
      <p:sp>
        <p:nvSpPr>
          <p:cNvPr id="24" name="Rectangle 23"/>
          <p:cNvSpPr/>
          <p:nvPr/>
        </p:nvSpPr>
        <p:spPr>
          <a:xfrm>
            <a:off x="5135708" y="5890974"/>
            <a:ext cx="1980000" cy="565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spcCol="0" rtlCol="0" anchor="ctr">
            <a:spAutoFit/>
          </a:bodyPr>
          <a:lstStyle/>
          <a:p>
            <a:r>
              <a:rPr lang="fr-FR" sz="800" b="1" dirty="0">
                <a:solidFill>
                  <a:schemeClr val="accent5">
                    <a:lumMod val="50000"/>
                  </a:schemeClr>
                </a:solidFill>
                <a:latin typeface="Roboto Lt" pitchFamily="2" charset="0"/>
                <a:ea typeface="Roboto Lt" pitchFamily="2" charset="0"/>
                <a:cs typeface="Arial" pitchFamily="34" charset="0"/>
              </a:rPr>
              <a:t>Sources : </a:t>
            </a:r>
          </a:p>
          <a:p>
            <a:pPr algn="just"/>
            <a:r>
              <a:rPr lang="fr-FR" sz="800" dirty="0">
                <a:solidFill>
                  <a:schemeClr val="accent5">
                    <a:lumMod val="50000"/>
                  </a:schemeClr>
                </a:solidFill>
                <a:latin typeface="Roboto Lt" pitchFamily="2" charset="0"/>
                <a:ea typeface="Roboto Lt" pitchFamily="2" charset="0"/>
                <a:cs typeface="Arial" pitchFamily="34" charset="0"/>
              </a:rPr>
              <a:t>Ciments antillais</a:t>
            </a:r>
          </a:p>
          <a:p>
            <a:pPr algn="just"/>
            <a:r>
              <a:rPr lang="fr-FR" sz="800" dirty="0">
                <a:solidFill>
                  <a:schemeClr val="accent5">
                    <a:lumMod val="50000"/>
                  </a:schemeClr>
                </a:solidFill>
                <a:latin typeface="Roboto Lt" pitchFamily="2" charset="0"/>
                <a:ea typeface="Roboto Lt" pitchFamily="2" charset="0"/>
                <a:cs typeface="Arial" pitchFamily="34" charset="0"/>
              </a:rPr>
              <a:t>(données brutes, non </a:t>
            </a:r>
            <a:r>
              <a:rPr lang="fr-FR" sz="800" dirty="0" err="1">
                <a:solidFill>
                  <a:schemeClr val="accent5">
                    <a:lumMod val="50000"/>
                  </a:schemeClr>
                </a:solidFill>
                <a:latin typeface="Roboto Lt" pitchFamily="2" charset="0"/>
                <a:ea typeface="Roboto Lt" pitchFamily="2" charset="0"/>
                <a:cs typeface="Arial" pitchFamily="34" charset="0"/>
              </a:rPr>
              <a:t>cvs</a:t>
            </a:r>
            <a:r>
              <a:rPr lang="fr-FR" sz="800" dirty="0">
                <a:solidFill>
                  <a:schemeClr val="accent5">
                    <a:lumMod val="50000"/>
                  </a:schemeClr>
                </a:solidFill>
                <a:latin typeface="Roboto Lt" pitchFamily="2" charset="0"/>
                <a:ea typeface="Roboto Lt" pitchFamily="2" charset="0"/>
                <a:cs typeface="Arial" pitchFamily="34" charset="0"/>
              </a:rPr>
              <a:t>, non </a:t>
            </a:r>
            <a:r>
              <a:rPr lang="fr-FR" sz="800" dirty="0" err="1">
                <a:solidFill>
                  <a:schemeClr val="accent5">
                    <a:lumMod val="50000"/>
                  </a:schemeClr>
                </a:solidFill>
                <a:latin typeface="Roboto Lt" pitchFamily="2" charset="0"/>
                <a:ea typeface="Roboto Lt" pitchFamily="2" charset="0"/>
                <a:cs typeface="Arial" pitchFamily="34" charset="0"/>
              </a:rPr>
              <a:t>cjo</a:t>
            </a:r>
            <a:r>
              <a:rPr lang="fr-FR" sz="800" dirty="0">
                <a:solidFill>
                  <a:schemeClr val="accent5">
                    <a:lumMod val="50000"/>
                  </a:schemeClr>
                </a:solidFill>
                <a:latin typeface="Roboto Lt" pitchFamily="2" charset="0"/>
                <a:ea typeface="Roboto Lt" pitchFamily="2" charset="0"/>
                <a:cs typeface="Arial" pitchFamily="34" charset="0"/>
              </a:rPr>
              <a:t>)</a:t>
            </a:r>
          </a:p>
          <a:p>
            <a:pPr algn="just"/>
            <a:endParaRPr lang="fr-FR" sz="800" dirty="0">
              <a:solidFill>
                <a:schemeClr val="accent5">
                  <a:lumMod val="50000"/>
                </a:schemeClr>
              </a:solidFill>
              <a:latin typeface="Roboto Lt" pitchFamily="2" charset="0"/>
              <a:ea typeface="Roboto Lt" pitchFamily="2" charset="0"/>
              <a:cs typeface="Arial" pitchFamily="34" charset="0"/>
            </a:endParaRPr>
          </a:p>
        </p:txBody>
      </p:sp>
      <p:graphicFrame>
        <p:nvGraphicFramePr>
          <p:cNvPr id="7" name="Objet 6"/>
          <p:cNvGraphicFramePr>
            <a:graphicFrameLocks noChangeAspect="1"/>
          </p:cNvGraphicFramePr>
          <p:nvPr>
            <p:extLst>
              <p:ext uri="{D42A27DB-BD31-4B8C-83A1-F6EECF244321}">
                <p14:modId xmlns:p14="http://schemas.microsoft.com/office/powerpoint/2010/main" val="1007747071"/>
              </p:ext>
            </p:extLst>
          </p:nvPr>
        </p:nvGraphicFramePr>
        <p:xfrm>
          <a:off x="5549900" y="2895600"/>
          <a:ext cx="1076325" cy="1228725"/>
        </p:xfrm>
        <a:graphic>
          <a:graphicData uri="http://schemas.openxmlformats.org/presentationml/2006/ole">
            <mc:AlternateContent xmlns:mc="http://schemas.openxmlformats.org/markup-compatibility/2006">
              <mc:Choice xmlns:v="urn:schemas-microsoft-com:vml" Requires="v">
                <p:oleObj spid="_x0000_s1041" name="Worksheet" r:id="rId3" imgW="1076468" imgH="1228820" progId="Excel.Sheet.12">
                  <p:link updateAutomatic="1"/>
                </p:oleObj>
              </mc:Choice>
              <mc:Fallback>
                <p:oleObj name="Worksheet" r:id="rId3" imgW="1076468" imgH="1228820" progId="Excel.Sheet.12">
                  <p:link updateAutomatic="1"/>
                  <p:pic>
                    <p:nvPicPr>
                      <p:cNvPr id="0" name=""/>
                      <p:cNvPicPr/>
                      <p:nvPr/>
                    </p:nvPicPr>
                    <p:blipFill>
                      <a:blip r:embed="rId4"/>
                      <a:stretch>
                        <a:fillRect/>
                      </a:stretch>
                    </p:blipFill>
                    <p:spPr>
                      <a:xfrm>
                        <a:off x="5549900" y="2895600"/>
                        <a:ext cx="1076325" cy="1228725"/>
                      </a:xfrm>
                      <a:prstGeom prst="rect">
                        <a:avLst/>
                      </a:prstGeom>
                    </p:spPr>
                  </p:pic>
                </p:oleObj>
              </mc:Fallback>
            </mc:AlternateContent>
          </a:graphicData>
        </a:graphic>
      </p:graphicFrame>
      <p:graphicFrame>
        <p:nvGraphicFramePr>
          <p:cNvPr id="25" name="Objet 24"/>
          <p:cNvGraphicFramePr>
            <a:graphicFrameLocks noChangeAspect="1"/>
          </p:cNvGraphicFramePr>
          <p:nvPr>
            <p:extLst>
              <p:ext uri="{D42A27DB-BD31-4B8C-83A1-F6EECF244321}">
                <p14:modId xmlns:p14="http://schemas.microsoft.com/office/powerpoint/2010/main" val="2475204948"/>
              </p:ext>
            </p:extLst>
          </p:nvPr>
        </p:nvGraphicFramePr>
        <p:xfrm>
          <a:off x="1408113" y="252413"/>
          <a:ext cx="6124575" cy="342900"/>
        </p:xfrm>
        <a:graphic>
          <a:graphicData uri="http://schemas.openxmlformats.org/presentationml/2006/ole">
            <mc:AlternateContent xmlns:mc="http://schemas.openxmlformats.org/markup-compatibility/2006">
              <mc:Choice xmlns:v="urn:schemas-microsoft-com:vml" Requires="v">
                <p:oleObj spid="_x0000_s1042" name="Worksheet" r:id="rId5" imgW="6124432" imgH="343043" progId="Excel.Sheet.12">
                  <p:link updateAutomatic="1"/>
                </p:oleObj>
              </mc:Choice>
              <mc:Fallback>
                <p:oleObj name="Worksheet" r:id="rId5" imgW="6124432" imgH="343043" progId="Excel.Sheet.12">
                  <p:link updateAutomatic="1"/>
                  <p:pic>
                    <p:nvPicPr>
                      <p:cNvPr id="0" name=""/>
                      <p:cNvPicPr/>
                      <p:nvPr/>
                    </p:nvPicPr>
                    <p:blipFill>
                      <a:blip r:embed="rId6"/>
                      <a:stretch>
                        <a:fillRect/>
                      </a:stretch>
                    </p:blipFill>
                    <p:spPr>
                      <a:xfrm>
                        <a:off x="1408113" y="252413"/>
                        <a:ext cx="6124575" cy="342900"/>
                      </a:xfrm>
                      <a:prstGeom prst="rect">
                        <a:avLst/>
                      </a:prstGeom>
                    </p:spPr>
                  </p:pic>
                </p:oleObj>
              </mc:Fallback>
            </mc:AlternateContent>
          </a:graphicData>
        </a:graphic>
      </p:graphicFrame>
      <p:graphicFrame>
        <p:nvGraphicFramePr>
          <p:cNvPr id="22" name="Objet 21"/>
          <p:cNvGraphicFramePr>
            <a:graphicFrameLocks noChangeAspect="1"/>
          </p:cNvGraphicFramePr>
          <p:nvPr>
            <p:extLst>
              <p:ext uri="{D42A27DB-BD31-4B8C-83A1-F6EECF244321}">
                <p14:modId xmlns:p14="http://schemas.microsoft.com/office/powerpoint/2010/main" val="3889737903"/>
              </p:ext>
            </p:extLst>
          </p:nvPr>
        </p:nvGraphicFramePr>
        <p:xfrm>
          <a:off x="3351213" y="10353675"/>
          <a:ext cx="2895600" cy="200025"/>
        </p:xfrm>
        <a:graphic>
          <a:graphicData uri="http://schemas.openxmlformats.org/presentationml/2006/ole">
            <mc:AlternateContent xmlns:mc="http://schemas.openxmlformats.org/markup-compatibility/2006">
              <mc:Choice xmlns:v="urn:schemas-microsoft-com:vml" Requires="v">
                <p:oleObj spid="_x0000_s1043" name="Worksheet" r:id="rId7" imgW="2895695" imgH="200025" progId="Excel.Sheet.12">
                  <p:link updateAutomatic="1"/>
                </p:oleObj>
              </mc:Choice>
              <mc:Fallback>
                <p:oleObj name="Worksheet" r:id="rId7" imgW="2895695" imgH="200025" progId="Excel.Sheet.12">
                  <p:link updateAutomatic="1"/>
                  <p:pic>
                    <p:nvPicPr>
                      <p:cNvPr id="0" name=""/>
                      <p:cNvPicPr/>
                      <p:nvPr/>
                    </p:nvPicPr>
                    <p:blipFill>
                      <a:blip r:embed="rId8"/>
                      <a:stretch>
                        <a:fillRect/>
                      </a:stretch>
                    </p:blipFill>
                    <p:spPr>
                      <a:xfrm>
                        <a:off x="3351213" y="10353675"/>
                        <a:ext cx="2895600" cy="200025"/>
                      </a:xfrm>
                      <a:prstGeom prst="rect">
                        <a:avLst/>
                      </a:prstGeom>
                    </p:spPr>
                  </p:pic>
                </p:oleObj>
              </mc:Fallback>
            </mc:AlternateContent>
          </a:graphicData>
        </a:graphic>
      </p:graphicFrame>
      <p:sp>
        <p:nvSpPr>
          <p:cNvPr id="23" name="Rectangle 22"/>
          <p:cNvSpPr/>
          <p:nvPr/>
        </p:nvSpPr>
        <p:spPr>
          <a:xfrm>
            <a:off x="5135708" y="7797128"/>
            <a:ext cx="1980000" cy="1426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spcCol="0" rtlCol="0" anchor="ctr">
            <a:spAutoFit/>
          </a:bodyPr>
          <a:lstStyle/>
          <a:p>
            <a:pPr algn="just"/>
            <a:r>
              <a:rPr lang="fr-FR" sz="800" dirty="0">
                <a:solidFill>
                  <a:schemeClr val="accent5">
                    <a:lumMod val="50000"/>
                  </a:schemeClr>
                </a:solidFill>
                <a:latin typeface="Roboto" pitchFamily="2" charset="0"/>
                <a:ea typeface="Roboto" pitchFamily="2" charset="0"/>
                <a:cs typeface="Arial" pitchFamily="34" charset="0"/>
              </a:rPr>
              <a:t>14 700 tonnes de ciment ont été vendues en juin 2021, dont 71 % de ciment en vrac et 29 % de ciment en sac. </a:t>
            </a:r>
          </a:p>
          <a:p>
            <a:pPr algn="just"/>
            <a:endParaRPr lang="fr-FR" sz="800" dirty="0">
              <a:solidFill>
                <a:schemeClr val="accent5">
                  <a:lumMod val="50000"/>
                </a:schemeClr>
              </a:solidFill>
              <a:latin typeface="Roboto" pitchFamily="2" charset="0"/>
              <a:ea typeface="Roboto" pitchFamily="2" charset="0"/>
              <a:cs typeface="Arial" pitchFamily="34" charset="0"/>
            </a:endParaRPr>
          </a:p>
          <a:p>
            <a:pPr algn="just"/>
            <a:r>
              <a:rPr lang="fr-FR" sz="800" dirty="0">
                <a:solidFill>
                  <a:schemeClr val="accent5">
                    <a:lumMod val="50000"/>
                  </a:schemeClr>
                </a:solidFill>
                <a:latin typeface="Roboto" pitchFamily="2" charset="0"/>
                <a:ea typeface="Roboto" pitchFamily="2" charset="0"/>
                <a:cs typeface="Arial" pitchFamily="34" charset="0"/>
              </a:rPr>
              <a:t>Sur un cumul de 12 mois, les ventes de ciment (vrac et sac) représentent 158,4 kilotonnes entre juillet 2020 et juin 2021, contre 137 kilotonnes entre juillet 2019 et juin 2020, soit +15,5 %.</a:t>
            </a:r>
          </a:p>
          <a:p>
            <a:pPr algn="just"/>
            <a:endParaRPr lang="fr-FR" sz="800" dirty="0">
              <a:solidFill>
                <a:schemeClr val="accent5">
                  <a:lumMod val="50000"/>
                </a:schemeClr>
              </a:solidFill>
              <a:latin typeface="Roboto" pitchFamily="2" charset="0"/>
              <a:ea typeface="Roboto" pitchFamily="2" charset="0"/>
              <a:cs typeface="Arial" pitchFamily="34" charset="0"/>
            </a:endParaRPr>
          </a:p>
          <a:p>
            <a:pPr algn="just"/>
            <a:endParaRPr lang="fr-FR" sz="800" dirty="0">
              <a:solidFill>
                <a:schemeClr val="accent5">
                  <a:lumMod val="50000"/>
                </a:schemeClr>
              </a:solidFill>
              <a:latin typeface="Roboto" pitchFamily="2" charset="0"/>
              <a:ea typeface="Roboto" pitchFamily="2" charset="0"/>
              <a:cs typeface="Arial" pitchFamily="34" charset="0"/>
            </a:endParaRPr>
          </a:p>
        </p:txBody>
      </p:sp>
      <p:graphicFrame>
        <p:nvGraphicFramePr>
          <p:cNvPr id="5" name="Objet 4"/>
          <p:cNvGraphicFramePr>
            <a:graphicFrameLocks noChangeAspect="1"/>
          </p:cNvGraphicFramePr>
          <p:nvPr>
            <p:extLst>
              <p:ext uri="{D42A27DB-BD31-4B8C-83A1-F6EECF244321}">
                <p14:modId xmlns:p14="http://schemas.microsoft.com/office/powerpoint/2010/main" val="3429737513"/>
              </p:ext>
            </p:extLst>
          </p:nvPr>
        </p:nvGraphicFramePr>
        <p:xfrm>
          <a:off x="5164138" y="6559550"/>
          <a:ext cx="1905000" cy="409575"/>
        </p:xfrm>
        <a:graphic>
          <a:graphicData uri="http://schemas.openxmlformats.org/presentationml/2006/ole">
            <mc:AlternateContent xmlns:mc="http://schemas.openxmlformats.org/markup-compatibility/2006">
              <mc:Choice xmlns:v="urn:schemas-microsoft-com:vml" Requires="v">
                <p:oleObj spid="_x0000_s1044" name="Worksheet" r:id="rId9" imgW="1904905" imgH="409718" progId="Excel.Sheet.12">
                  <p:link updateAutomatic="1"/>
                </p:oleObj>
              </mc:Choice>
              <mc:Fallback>
                <p:oleObj name="Worksheet" r:id="rId9" imgW="1904905" imgH="409718" progId="Excel.Sheet.12">
                  <p:link updateAutomatic="1"/>
                  <p:pic>
                    <p:nvPicPr>
                      <p:cNvPr id="0" name=""/>
                      <p:cNvPicPr/>
                      <p:nvPr/>
                    </p:nvPicPr>
                    <p:blipFill>
                      <a:blip r:embed="rId10"/>
                      <a:stretch>
                        <a:fillRect/>
                      </a:stretch>
                    </p:blipFill>
                    <p:spPr>
                      <a:xfrm>
                        <a:off x="5164138" y="6559550"/>
                        <a:ext cx="1905000" cy="409575"/>
                      </a:xfrm>
                      <a:prstGeom prst="rect">
                        <a:avLst/>
                      </a:prstGeom>
                    </p:spPr>
                  </p:pic>
                </p:oleObj>
              </mc:Fallback>
            </mc:AlternateContent>
          </a:graphicData>
        </a:graphic>
      </p:graphicFrame>
      <p:sp>
        <p:nvSpPr>
          <p:cNvPr id="26" name="Carré corné 11">
            <a:extLst>
              <a:ext uri="{FF2B5EF4-FFF2-40B4-BE49-F238E27FC236}">
                <a16:creationId xmlns:a16="http://schemas.microsoft.com/office/drawing/2014/main" id="{B7F6348D-CB42-43D1-A3BB-C26F711EFB40}"/>
              </a:ext>
            </a:extLst>
          </p:cNvPr>
          <p:cNvSpPr/>
          <p:nvPr/>
        </p:nvSpPr>
        <p:spPr>
          <a:xfrm>
            <a:off x="5126638" y="4396009"/>
            <a:ext cx="1980000" cy="1368000"/>
          </a:xfrm>
          <a:prstGeom prst="foldedCorner">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546">
              <a:solidFill>
                <a:schemeClr val="bg1">
                  <a:lumMod val="50000"/>
                </a:schemeClr>
              </a:solidFill>
            </a:endParaRPr>
          </a:p>
        </p:txBody>
      </p:sp>
      <p:pic>
        <p:nvPicPr>
          <p:cNvPr id="19" name="Image 18">
            <a:extLst>
              <a:ext uri="{FF2B5EF4-FFF2-40B4-BE49-F238E27FC236}">
                <a16:creationId xmlns:a16="http://schemas.microsoft.com/office/drawing/2014/main" id="{DAA4F00B-0F03-428B-ACFE-B132A0B7D87E}"/>
              </a:ext>
            </a:extLst>
          </p:cNvPr>
          <p:cNvPicPr>
            <a:picLocks noChangeAspect="1"/>
          </p:cNvPicPr>
          <p:nvPr/>
        </p:nvPicPr>
        <p:blipFill>
          <a:blip r:embed="rId11"/>
          <a:stretch>
            <a:fillRect/>
          </a:stretch>
        </p:blipFill>
        <p:spPr>
          <a:xfrm>
            <a:off x="322515" y="1284997"/>
            <a:ext cx="4621170" cy="1798320"/>
          </a:xfrm>
          <a:prstGeom prst="rect">
            <a:avLst/>
          </a:prstGeom>
        </p:spPr>
      </p:pic>
      <p:pic>
        <p:nvPicPr>
          <p:cNvPr id="30" name="Image 29">
            <a:extLst>
              <a:ext uri="{FF2B5EF4-FFF2-40B4-BE49-F238E27FC236}">
                <a16:creationId xmlns:a16="http://schemas.microsoft.com/office/drawing/2014/main" id="{74CF44ED-3184-44FA-BCFD-3F1221C7934B}"/>
              </a:ext>
            </a:extLst>
          </p:cNvPr>
          <p:cNvPicPr>
            <a:picLocks noChangeAspect="1"/>
          </p:cNvPicPr>
          <p:nvPr/>
        </p:nvPicPr>
        <p:blipFill>
          <a:blip r:embed="rId12"/>
          <a:stretch>
            <a:fillRect/>
          </a:stretch>
        </p:blipFill>
        <p:spPr>
          <a:xfrm>
            <a:off x="5146538" y="1390407"/>
            <a:ext cx="1958340" cy="1219200"/>
          </a:xfrm>
          <a:prstGeom prst="rect">
            <a:avLst/>
          </a:prstGeom>
        </p:spPr>
      </p:pic>
      <p:pic>
        <p:nvPicPr>
          <p:cNvPr id="32" name="Image 31">
            <a:extLst>
              <a:ext uri="{FF2B5EF4-FFF2-40B4-BE49-F238E27FC236}">
                <a16:creationId xmlns:a16="http://schemas.microsoft.com/office/drawing/2014/main" id="{33B8C7CF-D82E-4752-862E-BE9ECE7C757D}"/>
              </a:ext>
            </a:extLst>
          </p:cNvPr>
          <p:cNvPicPr>
            <a:picLocks noChangeAspect="1"/>
          </p:cNvPicPr>
          <p:nvPr/>
        </p:nvPicPr>
        <p:blipFill>
          <a:blip r:embed="rId13"/>
          <a:stretch>
            <a:fillRect/>
          </a:stretch>
        </p:blipFill>
        <p:spPr>
          <a:xfrm>
            <a:off x="5137468" y="2880002"/>
            <a:ext cx="1958340" cy="1219200"/>
          </a:xfrm>
          <a:prstGeom prst="rect">
            <a:avLst/>
          </a:prstGeom>
        </p:spPr>
      </p:pic>
      <p:pic>
        <p:nvPicPr>
          <p:cNvPr id="33" name="Image 32">
            <a:extLst>
              <a:ext uri="{FF2B5EF4-FFF2-40B4-BE49-F238E27FC236}">
                <a16:creationId xmlns:a16="http://schemas.microsoft.com/office/drawing/2014/main" id="{089130A0-5785-4DBB-9857-C9D8B60DF692}"/>
              </a:ext>
            </a:extLst>
          </p:cNvPr>
          <p:cNvPicPr>
            <a:picLocks noChangeAspect="1"/>
          </p:cNvPicPr>
          <p:nvPr/>
        </p:nvPicPr>
        <p:blipFill>
          <a:blip r:embed="rId14"/>
          <a:stretch>
            <a:fillRect/>
          </a:stretch>
        </p:blipFill>
        <p:spPr>
          <a:xfrm>
            <a:off x="5137468" y="4492868"/>
            <a:ext cx="1958340" cy="1158240"/>
          </a:xfrm>
          <a:prstGeom prst="rect">
            <a:avLst/>
          </a:prstGeom>
        </p:spPr>
      </p:pic>
      <p:pic>
        <p:nvPicPr>
          <p:cNvPr id="2" name="Image 1">
            <a:extLst>
              <a:ext uri="{FF2B5EF4-FFF2-40B4-BE49-F238E27FC236}">
                <a16:creationId xmlns:a16="http://schemas.microsoft.com/office/drawing/2014/main" id="{0205AE70-3929-42B7-B043-96C458E69A0F}"/>
              </a:ext>
            </a:extLst>
          </p:cNvPr>
          <p:cNvPicPr>
            <a:picLocks noChangeAspect="1"/>
          </p:cNvPicPr>
          <p:nvPr/>
        </p:nvPicPr>
        <p:blipFill>
          <a:blip r:embed="rId15"/>
          <a:stretch>
            <a:fillRect/>
          </a:stretch>
        </p:blipFill>
        <p:spPr>
          <a:xfrm>
            <a:off x="313540" y="3259921"/>
            <a:ext cx="4615072" cy="2103302"/>
          </a:xfrm>
          <a:prstGeom prst="rect">
            <a:avLst/>
          </a:prstGeom>
        </p:spPr>
      </p:pic>
      <p:pic>
        <p:nvPicPr>
          <p:cNvPr id="3" name="Image 2">
            <a:extLst>
              <a:ext uri="{FF2B5EF4-FFF2-40B4-BE49-F238E27FC236}">
                <a16:creationId xmlns:a16="http://schemas.microsoft.com/office/drawing/2014/main" id="{304F49A3-B53D-4FB8-BF0B-83533B341568}"/>
              </a:ext>
            </a:extLst>
          </p:cNvPr>
          <p:cNvPicPr>
            <a:picLocks noChangeAspect="1"/>
          </p:cNvPicPr>
          <p:nvPr/>
        </p:nvPicPr>
        <p:blipFill>
          <a:blip r:embed="rId16"/>
          <a:stretch>
            <a:fillRect/>
          </a:stretch>
        </p:blipFill>
        <p:spPr>
          <a:xfrm>
            <a:off x="313540" y="5441199"/>
            <a:ext cx="4615072" cy="2103302"/>
          </a:xfrm>
          <a:prstGeom prst="rect">
            <a:avLst/>
          </a:prstGeom>
        </p:spPr>
      </p:pic>
      <p:pic>
        <p:nvPicPr>
          <p:cNvPr id="4" name="Image 3">
            <a:extLst>
              <a:ext uri="{FF2B5EF4-FFF2-40B4-BE49-F238E27FC236}">
                <a16:creationId xmlns:a16="http://schemas.microsoft.com/office/drawing/2014/main" id="{9A5EF66B-68AF-498E-AA09-11BF0D4905C7}"/>
              </a:ext>
            </a:extLst>
          </p:cNvPr>
          <p:cNvPicPr>
            <a:picLocks noChangeAspect="1"/>
          </p:cNvPicPr>
          <p:nvPr/>
        </p:nvPicPr>
        <p:blipFill>
          <a:blip r:embed="rId17"/>
          <a:stretch>
            <a:fillRect/>
          </a:stretch>
        </p:blipFill>
        <p:spPr>
          <a:xfrm>
            <a:off x="313540" y="7695333"/>
            <a:ext cx="4615072" cy="2097206"/>
          </a:xfrm>
          <a:prstGeom prst="rect">
            <a:avLst/>
          </a:prstGeom>
        </p:spPr>
      </p:pic>
    </p:spTree>
    <p:extLst>
      <p:ext uri="{BB962C8B-B14F-4D97-AF65-F5344CB8AC3E}">
        <p14:creationId xmlns:p14="http://schemas.microsoft.com/office/powerpoint/2010/main" val="770514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ZoneTexte 9"/>
          <p:cNvSpPr txBox="1"/>
          <p:nvPr/>
        </p:nvSpPr>
        <p:spPr>
          <a:xfrm>
            <a:off x="261257" y="831865"/>
            <a:ext cx="6840000" cy="288147"/>
          </a:xfrm>
          <a:prstGeom prst="rect">
            <a:avLst/>
          </a:prstGeom>
          <a:solidFill>
            <a:schemeClr val="accent1">
              <a:lumMod val="20000"/>
              <a:lumOff val="80000"/>
            </a:schemeClr>
          </a:solidFill>
        </p:spPr>
        <p:txBody>
          <a:bodyPr wrap="square" lIns="36000" tIns="36000" rIns="36000" bIns="36000" rtlCol="0">
            <a:spAutoFit/>
          </a:bodyPr>
          <a:lstStyle/>
          <a:p>
            <a:r>
              <a:rPr lang="fr-FR" sz="1400" b="1" dirty="0">
                <a:latin typeface="Roboto Lt" pitchFamily="2" charset="0"/>
                <a:ea typeface="Roboto Lt" pitchFamily="2" charset="0"/>
              </a:rPr>
              <a:t>APPAREIL DE PRODUCTION</a:t>
            </a:r>
            <a:r>
              <a:rPr lang="fr-FR" sz="1400" b="1" dirty="0">
                <a:latin typeface="Century Gothic" panose="020B0502020202020204" pitchFamily="34" charset="0"/>
                <a:ea typeface="Roboto Lt" pitchFamily="2" charset="0"/>
              </a:rPr>
              <a:t>│ </a:t>
            </a:r>
            <a:r>
              <a:rPr lang="fr-FR" sz="1400" dirty="0">
                <a:latin typeface="Roboto Lt" pitchFamily="2" charset="0"/>
                <a:ea typeface="Roboto Lt" pitchFamily="2" charset="0"/>
              </a:rPr>
              <a:t>EMPLOI SALARIÉ ET INTÉRIMAIRE</a:t>
            </a:r>
          </a:p>
        </p:txBody>
      </p:sp>
      <p:sp>
        <p:nvSpPr>
          <p:cNvPr id="11" name="Carré corné 10"/>
          <p:cNvSpPr/>
          <p:nvPr/>
        </p:nvSpPr>
        <p:spPr>
          <a:xfrm>
            <a:off x="5136841" y="1367672"/>
            <a:ext cx="1980000" cy="1620000"/>
          </a:xfrm>
          <a:prstGeom prst="foldedCorner">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546">
              <a:solidFill>
                <a:schemeClr val="bg1">
                  <a:lumMod val="50000"/>
                </a:schemeClr>
              </a:solidFill>
            </a:endParaRPr>
          </a:p>
        </p:txBody>
      </p:sp>
      <p:sp>
        <p:nvSpPr>
          <p:cNvPr id="26" name="Rectangle 25"/>
          <p:cNvSpPr/>
          <p:nvPr/>
        </p:nvSpPr>
        <p:spPr>
          <a:xfrm>
            <a:off x="5136841" y="2922157"/>
            <a:ext cx="1980000" cy="934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spcCol="0" rtlCol="0" anchor="ctr">
            <a:spAutoFit/>
          </a:bodyPr>
          <a:lstStyle/>
          <a:p>
            <a:endParaRPr lang="fr-FR" sz="800" b="1" dirty="0">
              <a:solidFill>
                <a:schemeClr val="accent5">
                  <a:lumMod val="50000"/>
                </a:schemeClr>
              </a:solidFill>
              <a:latin typeface="Roboto Lt" pitchFamily="2" charset="0"/>
              <a:ea typeface="Roboto Lt" pitchFamily="2" charset="0"/>
              <a:cs typeface="Arial" pitchFamily="34" charset="0"/>
            </a:endParaRPr>
          </a:p>
          <a:p>
            <a:r>
              <a:rPr lang="fr-FR" sz="800" b="1" dirty="0">
                <a:solidFill>
                  <a:schemeClr val="accent5">
                    <a:lumMod val="50000"/>
                  </a:schemeClr>
                </a:solidFill>
                <a:latin typeface="Roboto Lt" pitchFamily="2" charset="0"/>
                <a:ea typeface="Roboto Lt" pitchFamily="2" charset="0"/>
                <a:cs typeface="Arial" pitchFamily="34" charset="0"/>
              </a:rPr>
              <a:t>Sources : </a:t>
            </a:r>
          </a:p>
          <a:p>
            <a:pPr algn="just"/>
            <a:r>
              <a:rPr lang="fr-FR" sz="800" dirty="0">
                <a:solidFill>
                  <a:schemeClr val="accent5">
                    <a:lumMod val="50000"/>
                  </a:schemeClr>
                </a:solidFill>
                <a:latin typeface="Roboto Lt" pitchFamily="2" charset="0"/>
                <a:ea typeface="Roboto Lt" pitchFamily="2" charset="0"/>
                <a:cs typeface="Arial" pitchFamily="34" charset="0"/>
              </a:rPr>
              <a:t>ACOSS-URSSAF(données </a:t>
            </a:r>
            <a:r>
              <a:rPr lang="fr-FR" sz="800" dirty="0" err="1">
                <a:solidFill>
                  <a:schemeClr val="accent5">
                    <a:lumMod val="50000"/>
                  </a:schemeClr>
                </a:solidFill>
                <a:latin typeface="Roboto Lt" pitchFamily="2" charset="0"/>
                <a:ea typeface="Roboto Lt" pitchFamily="2" charset="0"/>
                <a:cs typeface="Arial" pitchFamily="34" charset="0"/>
              </a:rPr>
              <a:t>cvs</a:t>
            </a:r>
            <a:r>
              <a:rPr lang="fr-FR" sz="800" dirty="0">
                <a:solidFill>
                  <a:schemeClr val="accent5">
                    <a:lumMod val="50000"/>
                  </a:schemeClr>
                </a:solidFill>
                <a:latin typeface="Roboto Lt" pitchFamily="2" charset="0"/>
                <a:ea typeface="Roboto Lt" pitchFamily="2" charset="0"/>
                <a:cs typeface="Arial" pitchFamily="34" charset="0"/>
              </a:rPr>
              <a:t>) pour les données correspondant au nombre de postes salariés.</a:t>
            </a:r>
          </a:p>
          <a:p>
            <a:pPr algn="just"/>
            <a:r>
              <a:rPr lang="fr-FR" sz="800" dirty="0">
                <a:solidFill>
                  <a:schemeClr val="accent5">
                    <a:lumMod val="50000"/>
                  </a:schemeClr>
                </a:solidFill>
                <a:latin typeface="Roboto Lt" pitchFamily="2" charset="0"/>
                <a:ea typeface="Roboto Lt" pitchFamily="2" charset="0"/>
                <a:cs typeface="Arial" pitchFamily="34" charset="0"/>
              </a:rPr>
              <a:t>INSEE (données </a:t>
            </a:r>
            <a:r>
              <a:rPr lang="fr-FR" sz="800" dirty="0" err="1">
                <a:solidFill>
                  <a:schemeClr val="accent5">
                    <a:lumMod val="50000"/>
                  </a:schemeClr>
                </a:solidFill>
                <a:latin typeface="Roboto Lt" pitchFamily="2" charset="0"/>
                <a:ea typeface="Roboto Lt" pitchFamily="2" charset="0"/>
                <a:cs typeface="Arial" pitchFamily="34" charset="0"/>
              </a:rPr>
              <a:t>cvs</a:t>
            </a:r>
            <a:r>
              <a:rPr lang="fr-FR" sz="800" dirty="0">
                <a:solidFill>
                  <a:schemeClr val="accent5">
                    <a:lumMod val="50000"/>
                  </a:schemeClr>
                </a:solidFill>
                <a:latin typeface="Roboto Lt" pitchFamily="2" charset="0"/>
                <a:ea typeface="Roboto Lt" pitchFamily="2" charset="0"/>
                <a:cs typeface="Arial" pitchFamily="34" charset="0"/>
              </a:rPr>
              <a:t>) pour les données correspondant au nombre de salariés</a:t>
            </a:r>
          </a:p>
        </p:txBody>
      </p:sp>
      <p:sp>
        <p:nvSpPr>
          <p:cNvPr id="20" name="Rectangle 19"/>
          <p:cNvSpPr/>
          <p:nvPr/>
        </p:nvSpPr>
        <p:spPr>
          <a:xfrm>
            <a:off x="277525" y="4428000"/>
            <a:ext cx="4644000" cy="811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numCol="2" spcCol="180000" rtlCol="0" anchor="ctr">
            <a:spAutoFit/>
          </a:bodyPr>
          <a:lstStyle/>
          <a:p>
            <a:pPr algn="just"/>
            <a:r>
              <a:rPr lang="fr-FR" sz="800" dirty="0">
                <a:solidFill>
                  <a:schemeClr val="accent5">
                    <a:lumMod val="50000"/>
                  </a:schemeClr>
                </a:solidFill>
                <a:latin typeface="Roboto" pitchFamily="2" charset="0"/>
                <a:ea typeface="Roboto" pitchFamily="2" charset="0"/>
              </a:rPr>
              <a:t>Au 1</a:t>
            </a:r>
            <a:r>
              <a:rPr lang="fr-FR" sz="800" baseline="30000" dirty="0">
                <a:solidFill>
                  <a:schemeClr val="accent5">
                    <a:lumMod val="50000"/>
                  </a:schemeClr>
                </a:solidFill>
                <a:latin typeface="Roboto" pitchFamily="2" charset="0"/>
                <a:ea typeface="Roboto" pitchFamily="2" charset="0"/>
              </a:rPr>
              <a:t>er</a:t>
            </a:r>
            <a:r>
              <a:rPr lang="fr-FR" sz="800" dirty="0">
                <a:solidFill>
                  <a:schemeClr val="accent5">
                    <a:lumMod val="50000"/>
                  </a:schemeClr>
                </a:solidFill>
                <a:latin typeface="Roboto" pitchFamily="2" charset="0"/>
                <a:ea typeface="Roboto" pitchFamily="2" charset="0"/>
              </a:rPr>
              <a:t> trimestre 2021, le nombre de postes salariés s’élève à 6143, soit une augmentation de 7,3 % par rapport au nombre de postes salariés au 1</a:t>
            </a:r>
            <a:r>
              <a:rPr lang="fr-FR" sz="800" baseline="30000" dirty="0">
                <a:solidFill>
                  <a:schemeClr val="accent5">
                    <a:lumMod val="50000"/>
                  </a:schemeClr>
                </a:solidFill>
                <a:latin typeface="Roboto" pitchFamily="2" charset="0"/>
                <a:ea typeface="Roboto" pitchFamily="2" charset="0"/>
              </a:rPr>
              <a:t>er</a:t>
            </a:r>
            <a:r>
              <a:rPr lang="fr-FR" sz="800" dirty="0">
                <a:solidFill>
                  <a:schemeClr val="accent5">
                    <a:lumMod val="50000"/>
                  </a:schemeClr>
                </a:solidFill>
                <a:latin typeface="Roboto" pitchFamily="2" charset="0"/>
                <a:ea typeface="Roboto" pitchFamily="2" charset="0"/>
              </a:rPr>
              <a:t> trimestre 2020 (5723 postes salariés).</a:t>
            </a:r>
          </a:p>
          <a:p>
            <a:pPr algn="just"/>
            <a:endParaRPr lang="fr-FR" sz="800" dirty="0">
              <a:solidFill>
                <a:schemeClr val="accent5">
                  <a:lumMod val="50000"/>
                </a:schemeClr>
              </a:solidFill>
              <a:latin typeface="Roboto" pitchFamily="2" charset="0"/>
              <a:ea typeface="Roboto" pitchFamily="2" charset="0"/>
            </a:endParaRPr>
          </a:p>
          <a:p>
            <a:pPr algn="just"/>
            <a:r>
              <a:rPr lang="fr-FR" sz="800" dirty="0">
                <a:solidFill>
                  <a:schemeClr val="accent5">
                    <a:lumMod val="50000"/>
                  </a:schemeClr>
                </a:solidFill>
                <a:latin typeface="Roboto" pitchFamily="2" charset="0"/>
                <a:ea typeface="Roboto" pitchFamily="2" charset="0"/>
              </a:rPr>
              <a:t>Selon les estimations trimestrielles d’emploi établies par l’INSEE, le secteur de la Construction compte 5414 salariés au 1</a:t>
            </a:r>
            <a:r>
              <a:rPr lang="fr-FR" sz="800" baseline="30000" dirty="0">
                <a:solidFill>
                  <a:schemeClr val="accent5">
                    <a:lumMod val="50000"/>
                  </a:schemeClr>
                </a:solidFill>
                <a:latin typeface="Roboto" pitchFamily="2" charset="0"/>
                <a:ea typeface="Roboto" pitchFamily="2" charset="0"/>
              </a:rPr>
              <a:t>er</a:t>
            </a:r>
            <a:r>
              <a:rPr lang="fr-FR" sz="800" dirty="0">
                <a:solidFill>
                  <a:schemeClr val="accent5">
                    <a:lumMod val="50000"/>
                  </a:schemeClr>
                </a:solidFill>
                <a:latin typeface="Roboto" pitchFamily="2" charset="0"/>
                <a:ea typeface="Roboto" pitchFamily="2" charset="0"/>
              </a:rPr>
              <a:t> trimestre 2020 et 5801 salariés au 1</a:t>
            </a:r>
            <a:r>
              <a:rPr lang="fr-FR" sz="800" baseline="30000" dirty="0">
                <a:solidFill>
                  <a:schemeClr val="accent5">
                    <a:lumMod val="50000"/>
                  </a:schemeClr>
                </a:solidFill>
                <a:latin typeface="Roboto" pitchFamily="2" charset="0"/>
                <a:ea typeface="Roboto" pitchFamily="2" charset="0"/>
              </a:rPr>
              <a:t>er</a:t>
            </a:r>
            <a:r>
              <a:rPr lang="fr-FR" sz="800" dirty="0">
                <a:solidFill>
                  <a:schemeClr val="accent5">
                    <a:lumMod val="50000"/>
                  </a:schemeClr>
                </a:solidFill>
                <a:latin typeface="Roboto" pitchFamily="2" charset="0"/>
                <a:ea typeface="Roboto" pitchFamily="2" charset="0"/>
              </a:rPr>
              <a:t> trimestre 2021 (soit +7,1 %).</a:t>
            </a:r>
          </a:p>
          <a:p>
            <a:pPr algn="just"/>
            <a:r>
              <a:rPr lang="fr-FR" sz="800" dirty="0">
                <a:solidFill>
                  <a:schemeClr val="accent5">
                    <a:lumMod val="50000"/>
                  </a:schemeClr>
                </a:solidFill>
                <a:latin typeface="Roboto" pitchFamily="2" charset="0"/>
                <a:ea typeface="Roboto" pitchFamily="2" charset="0"/>
              </a:rPr>
              <a:t> </a:t>
            </a:r>
          </a:p>
        </p:txBody>
      </p:sp>
      <p:graphicFrame>
        <p:nvGraphicFramePr>
          <p:cNvPr id="25" name="Objet 24"/>
          <p:cNvGraphicFramePr>
            <a:graphicFrameLocks noChangeAspect="1"/>
          </p:cNvGraphicFramePr>
          <p:nvPr>
            <p:extLst>
              <p:ext uri="{D42A27DB-BD31-4B8C-83A1-F6EECF244321}">
                <p14:modId xmlns:p14="http://schemas.microsoft.com/office/powerpoint/2010/main" val="2984804240"/>
              </p:ext>
            </p:extLst>
          </p:nvPr>
        </p:nvGraphicFramePr>
        <p:xfrm>
          <a:off x="1408113" y="252413"/>
          <a:ext cx="6124575" cy="342900"/>
        </p:xfrm>
        <a:graphic>
          <a:graphicData uri="http://schemas.openxmlformats.org/presentationml/2006/ole">
            <mc:AlternateContent xmlns:mc="http://schemas.openxmlformats.org/markup-compatibility/2006">
              <mc:Choice xmlns:v="urn:schemas-microsoft-com:vml" Requires="v">
                <p:oleObj spid="_x0000_s10254" name="Worksheet" r:id="rId3" imgW="6124432" imgH="343043" progId="Excel.Sheet.12">
                  <p:link updateAutomatic="1"/>
                </p:oleObj>
              </mc:Choice>
              <mc:Fallback>
                <p:oleObj name="Worksheet" r:id="rId3" imgW="6124432" imgH="343043" progId="Excel.Sheet.12">
                  <p:link updateAutomatic="1"/>
                  <p:pic>
                    <p:nvPicPr>
                      <p:cNvPr id="0" name=""/>
                      <p:cNvPicPr/>
                      <p:nvPr/>
                    </p:nvPicPr>
                    <p:blipFill>
                      <a:blip r:embed="rId4"/>
                      <a:stretch>
                        <a:fillRect/>
                      </a:stretch>
                    </p:blipFill>
                    <p:spPr>
                      <a:xfrm>
                        <a:off x="1408113" y="252413"/>
                        <a:ext cx="6124575" cy="342900"/>
                      </a:xfrm>
                      <a:prstGeom prst="rect">
                        <a:avLst/>
                      </a:prstGeom>
                    </p:spPr>
                  </p:pic>
                </p:oleObj>
              </mc:Fallback>
            </mc:AlternateContent>
          </a:graphicData>
        </a:graphic>
      </p:graphicFrame>
      <p:graphicFrame>
        <p:nvGraphicFramePr>
          <p:cNvPr id="14" name="Objet 13"/>
          <p:cNvGraphicFramePr>
            <a:graphicFrameLocks noChangeAspect="1"/>
          </p:cNvGraphicFramePr>
          <p:nvPr>
            <p:extLst>
              <p:ext uri="{D42A27DB-BD31-4B8C-83A1-F6EECF244321}">
                <p14:modId xmlns:p14="http://schemas.microsoft.com/office/powerpoint/2010/main" val="3221452752"/>
              </p:ext>
            </p:extLst>
          </p:nvPr>
        </p:nvGraphicFramePr>
        <p:xfrm>
          <a:off x="1362075" y="1436688"/>
          <a:ext cx="2419350" cy="609600"/>
        </p:xfrm>
        <a:graphic>
          <a:graphicData uri="http://schemas.openxmlformats.org/presentationml/2006/ole">
            <mc:AlternateContent xmlns:mc="http://schemas.openxmlformats.org/markup-compatibility/2006">
              <mc:Choice xmlns:v="urn:schemas-microsoft-com:vml" Requires="v">
                <p:oleObj spid="_x0000_s10255" name="Worksheet" r:id="rId5" imgW="2419302" imgH="609743" progId="Excel.Sheet.12">
                  <p:link updateAutomatic="1"/>
                </p:oleObj>
              </mc:Choice>
              <mc:Fallback>
                <p:oleObj name="Worksheet" r:id="rId5" imgW="2419302" imgH="609743" progId="Excel.Sheet.12">
                  <p:link updateAutomatic="1"/>
                  <p:pic>
                    <p:nvPicPr>
                      <p:cNvPr id="0" name=""/>
                      <p:cNvPicPr/>
                      <p:nvPr/>
                    </p:nvPicPr>
                    <p:blipFill>
                      <a:blip r:embed="rId6"/>
                      <a:stretch>
                        <a:fillRect/>
                      </a:stretch>
                    </p:blipFill>
                    <p:spPr>
                      <a:xfrm>
                        <a:off x="1362075" y="1436688"/>
                        <a:ext cx="2419350" cy="609600"/>
                      </a:xfrm>
                      <a:prstGeom prst="rect">
                        <a:avLst/>
                      </a:prstGeom>
                    </p:spPr>
                  </p:pic>
                </p:oleObj>
              </mc:Fallback>
            </mc:AlternateContent>
          </a:graphicData>
        </a:graphic>
      </p:graphicFrame>
      <p:sp>
        <p:nvSpPr>
          <p:cNvPr id="24" name="Carré corné 8">
            <a:extLst>
              <a:ext uri="{FF2B5EF4-FFF2-40B4-BE49-F238E27FC236}">
                <a16:creationId xmlns:a16="http://schemas.microsoft.com/office/drawing/2014/main" id="{E371546D-2151-4E07-A883-12C75855926E}"/>
              </a:ext>
            </a:extLst>
          </p:cNvPr>
          <p:cNvSpPr/>
          <p:nvPr/>
        </p:nvSpPr>
        <p:spPr>
          <a:xfrm>
            <a:off x="5109227" y="5615600"/>
            <a:ext cx="1980000" cy="1620000"/>
          </a:xfrm>
          <a:prstGeom prst="foldedCorner">
            <a:avLst/>
          </a:prstGeom>
          <a:solidFill>
            <a:schemeClr val="bg1">
              <a:lumMod val="9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546">
              <a:solidFill>
                <a:schemeClr val="bg1">
                  <a:lumMod val="50000"/>
                </a:schemeClr>
              </a:solidFill>
            </a:endParaRPr>
          </a:p>
        </p:txBody>
      </p:sp>
      <p:sp>
        <p:nvSpPr>
          <p:cNvPr id="27" name="Rectangle 26">
            <a:extLst>
              <a:ext uri="{FF2B5EF4-FFF2-40B4-BE49-F238E27FC236}">
                <a16:creationId xmlns:a16="http://schemas.microsoft.com/office/drawing/2014/main" id="{7ECB5A0F-471E-49D8-8D9C-6DE54815B8D6}"/>
              </a:ext>
            </a:extLst>
          </p:cNvPr>
          <p:cNvSpPr/>
          <p:nvPr/>
        </p:nvSpPr>
        <p:spPr>
          <a:xfrm>
            <a:off x="277525" y="9468000"/>
            <a:ext cx="4644000" cy="43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72000" tIns="36000" rIns="72000" bIns="36000" numCol="2" spcCol="180000" rtlCol="0" anchor="ctr">
            <a:spAutoFit/>
          </a:bodyPr>
          <a:lstStyle/>
          <a:p>
            <a:pPr algn="just"/>
            <a:r>
              <a:rPr lang="fr-FR" sz="800" dirty="0">
                <a:solidFill>
                  <a:schemeClr val="accent5">
                    <a:lumMod val="50000"/>
                  </a:schemeClr>
                </a:solidFill>
                <a:latin typeface="Roboto" pitchFamily="2" charset="0"/>
                <a:ea typeface="Roboto" pitchFamily="2" charset="0"/>
              </a:rPr>
              <a:t>En mars 2021, les intérimaires du secteur de la Construction représentent 694 ETP, soit une augmentation de 24,4 % par rapport à mars 2020 (558 ETP). </a:t>
            </a:r>
          </a:p>
        </p:txBody>
      </p:sp>
      <p:graphicFrame>
        <p:nvGraphicFramePr>
          <p:cNvPr id="32" name="Objet 31">
            <a:extLst>
              <a:ext uri="{FF2B5EF4-FFF2-40B4-BE49-F238E27FC236}">
                <a16:creationId xmlns:a16="http://schemas.microsoft.com/office/drawing/2014/main" id="{C23511D0-B085-4E30-B2F2-D407B43BB47D}"/>
              </a:ext>
            </a:extLst>
          </p:cNvPr>
          <p:cNvGraphicFramePr>
            <a:graphicFrameLocks noChangeAspect="1"/>
          </p:cNvGraphicFramePr>
          <p:nvPr>
            <p:extLst>
              <p:ext uri="{D42A27DB-BD31-4B8C-83A1-F6EECF244321}">
                <p14:modId xmlns:p14="http://schemas.microsoft.com/office/powerpoint/2010/main" val="4084386156"/>
              </p:ext>
            </p:extLst>
          </p:nvPr>
        </p:nvGraphicFramePr>
        <p:xfrm>
          <a:off x="3351213" y="10353675"/>
          <a:ext cx="2895600" cy="200025"/>
        </p:xfrm>
        <a:graphic>
          <a:graphicData uri="http://schemas.openxmlformats.org/presentationml/2006/ole">
            <mc:AlternateContent xmlns:mc="http://schemas.openxmlformats.org/markup-compatibility/2006">
              <mc:Choice xmlns:v="urn:schemas-microsoft-com:vml" Requires="v">
                <p:oleObj spid="_x0000_s10256" name="Worksheet" r:id="rId7" imgW="2895695" imgH="200025" progId="Excel.Sheet.12">
                  <p:link updateAutomatic="1"/>
                </p:oleObj>
              </mc:Choice>
              <mc:Fallback>
                <p:oleObj name="Worksheet" r:id="rId7" imgW="2895695" imgH="200025" progId="Excel.Sheet.12">
                  <p:link updateAutomatic="1"/>
                  <p:pic>
                    <p:nvPicPr>
                      <p:cNvPr id="21" name="Objet 20"/>
                      <p:cNvPicPr/>
                      <p:nvPr/>
                    </p:nvPicPr>
                    <p:blipFill>
                      <a:blip r:embed="rId8"/>
                      <a:stretch>
                        <a:fillRect/>
                      </a:stretch>
                    </p:blipFill>
                    <p:spPr>
                      <a:xfrm>
                        <a:off x="3351213" y="10353675"/>
                        <a:ext cx="2895600" cy="200025"/>
                      </a:xfrm>
                      <a:prstGeom prst="rect">
                        <a:avLst/>
                      </a:prstGeom>
                    </p:spPr>
                  </p:pic>
                </p:oleObj>
              </mc:Fallback>
            </mc:AlternateContent>
          </a:graphicData>
        </a:graphic>
      </p:graphicFrame>
      <p:sp>
        <p:nvSpPr>
          <p:cNvPr id="36" name="Rectangle 35">
            <a:extLst>
              <a:ext uri="{FF2B5EF4-FFF2-40B4-BE49-F238E27FC236}">
                <a16:creationId xmlns:a16="http://schemas.microsoft.com/office/drawing/2014/main" id="{6185329A-F06D-460A-9EAA-BD263A2F06F8}"/>
              </a:ext>
            </a:extLst>
          </p:cNvPr>
          <p:cNvSpPr/>
          <p:nvPr/>
        </p:nvSpPr>
        <p:spPr>
          <a:xfrm>
            <a:off x="5148000" y="7380000"/>
            <a:ext cx="1980000" cy="3189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spcCol="0" rtlCol="0" anchor="ctr">
            <a:spAutoFit/>
          </a:bodyPr>
          <a:lstStyle/>
          <a:p>
            <a:r>
              <a:rPr lang="fr-FR" sz="800" b="1" dirty="0">
                <a:solidFill>
                  <a:schemeClr val="accent5">
                    <a:lumMod val="50000"/>
                  </a:schemeClr>
                </a:solidFill>
                <a:latin typeface="Roboto Lt" pitchFamily="2" charset="0"/>
                <a:ea typeface="Roboto Lt" pitchFamily="2" charset="0"/>
                <a:cs typeface="Arial" pitchFamily="34" charset="0"/>
              </a:rPr>
              <a:t>Sources : </a:t>
            </a:r>
          </a:p>
          <a:p>
            <a:pPr algn="just"/>
            <a:r>
              <a:rPr lang="fr-FR" sz="800" dirty="0">
                <a:solidFill>
                  <a:schemeClr val="accent5">
                    <a:lumMod val="50000"/>
                  </a:schemeClr>
                </a:solidFill>
                <a:latin typeface="Roboto Lt" pitchFamily="2" charset="0"/>
                <a:ea typeface="Roboto Lt" pitchFamily="2" charset="0"/>
                <a:cs typeface="Arial" panose="020B0604020202020204" pitchFamily="34" charset="0"/>
              </a:rPr>
              <a:t>DARES (données brutes – ETP)</a:t>
            </a:r>
          </a:p>
        </p:txBody>
      </p:sp>
      <p:pic>
        <p:nvPicPr>
          <p:cNvPr id="5" name="Image 4">
            <a:extLst>
              <a:ext uri="{FF2B5EF4-FFF2-40B4-BE49-F238E27FC236}">
                <a16:creationId xmlns:a16="http://schemas.microsoft.com/office/drawing/2014/main" id="{7B1B3064-B0D4-43B6-A71A-A23716E33203}"/>
              </a:ext>
            </a:extLst>
          </p:cNvPr>
          <p:cNvPicPr>
            <a:picLocks noChangeAspect="1"/>
          </p:cNvPicPr>
          <p:nvPr/>
        </p:nvPicPr>
        <p:blipFill>
          <a:blip r:embed="rId9"/>
          <a:stretch>
            <a:fillRect/>
          </a:stretch>
        </p:blipFill>
        <p:spPr>
          <a:xfrm>
            <a:off x="323533" y="1365250"/>
            <a:ext cx="4671060" cy="609600"/>
          </a:xfrm>
          <a:prstGeom prst="rect">
            <a:avLst/>
          </a:prstGeom>
        </p:spPr>
      </p:pic>
      <p:pic>
        <p:nvPicPr>
          <p:cNvPr id="6" name="Image 5">
            <a:extLst>
              <a:ext uri="{FF2B5EF4-FFF2-40B4-BE49-F238E27FC236}">
                <a16:creationId xmlns:a16="http://schemas.microsoft.com/office/drawing/2014/main" id="{DF1019FE-E395-4CE1-9380-48A613A7BCB5}"/>
              </a:ext>
            </a:extLst>
          </p:cNvPr>
          <p:cNvPicPr>
            <a:picLocks noChangeAspect="1"/>
          </p:cNvPicPr>
          <p:nvPr/>
        </p:nvPicPr>
        <p:blipFill>
          <a:blip r:embed="rId10"/>
          <a:stretch>
            <a:fillRect/>
          </a:stretch>
        </p:blipFill>
        <p:spPr>
          <a:xfrm>
            <a:off x="5087895" y="1496352"/>
            <a:ext cx="1958340" cy="1219200"/>
          </a:xfrm>
          <a:prstGeom prst="rect">
            <a:avLst/>
          </a:prstGeom>
        </p:spPr>
      </p:pic>
      <p:pic>
        <p:nvPicPr>
          <p:cNvPr id="7" name="Image 6">
            <a:extLst>
              <a:ext uri="{FF2B5EF4-FFF2-40B4-BE49-F238E27FC236}">
                <a16:creationId xmlns:a16="http://schemas.microsoft.com/office/drawing/2014/main" id="{2DF18D07-BB3E-44BE-80FA-CD2DC568239C}"/>
              </a:ext>
            </a:extLst>
          </p:cNvPr>
          <p:cNvPicPr>
            <a:picLocks noChangeAspect="1"/>
          </p:cNvPicPr>
          <p:nvPr/>
        </p:nvPicPr>
        <p:blipFill>
          <a:blip r:embed="rId11"/>
          <a:stretch>
            <a:fillRect/>
          </a:stretch>
        </p:blipFill>
        <p:spPr>
          <a:xfrm>
            <a:off x="334285" y="5622434"/>
            <a:ext cx="4587240" cy="1402080"/>
          </a:xfrm>
          <a:prstGeom prst="rect">
            <a:avLst/>
          </a:prstGeom>
        </p:spPr>
      </p:pic>
      <p:pic>
        <p:nvPicPr>
          <p:cNvPr id="15" name="Image 14">
            <a:extLst>
              <a:ext uri="{FF2B5EF4-FFF2-40B4-BE49-F238E27FC236}">
                <a16:creationId xmlns:a16="http://schemas.microsoft.com/office/drawing/2014/main" id="{644A3A79-FBE2-476E-BE8B-E9FD1D0E3A8D}"/>
              </a:ext>
            </a:extLst>
          </p:cNvPr>
          <p:cNvPicPr>
            <a:picLocks noChangeAspect="1"/>
          </p:cNvPicPr>
          <p:nvPr/>
        </p:nvPicPr>
        <p:blipFill>
          <a:blip r:embed="rId12"/>
          <a:stretch>
            <a:fillRect/>
          </a:stretch>
        </p:blipFill>
        <p:spPr>
          <a:xfrm>
            <a:off x="323533" y="7154484"/>
            <a:ext cx="4615072" cy="2298391"/>
          </a:xfrm>
          <a:prstGeom prst="rect">
            <a:avLst/>
          </a:prstGeom>
        </p:spPr>
      </p:pic>
      <p:pic>
        <p:nvPicPr>
          <p:cNvPr id="17" name="Image 16">
            <a:extLst>
              <a:ext uri="{FF2B5EF4-FFF2-40B4-BE49-F238E27FC236}">
                <a16:creationId xmlns:a16="http://schemas.microsoft.com/office/drawing/2014/main" id="{885BAB05-CDE4-4CAF-8B9C-DADD8B7CFEBA}"/>
              </a:ext>
            </a:extLst>
          </p:cNvPr>
          <p:cNvPicPr>
            <a:picLocks noChangeAspect="1"/>
          </p:cNvPicPr>
          <p:nvPr/>
        </p:nvPicPr>
        <p:blipFill>
          <a:blip r:embed="rId13"/>
          <a:stretch>
            <a:fillRect/>
          </a:stretch>
        </p:blipFill>
        <p:spPr>
          <a:xfrm>
            <a:off x="5097197" y="5636650"/>
            <a:ext cx="2004060" cy="1219200"/>
          </a:xfrm>
          <a:prstGeom prst="rect">
            <a:avLst/>
          </a:prstGeom>
        </p:spPr>
      </p:pic>
      <p:sp>
        <p:nvSpPr>
          <p:cNvPr id="28" name="ZoneTexte 27">
            <a:extLst>
              <a:ext uri="{FF2B5EF4-FFF2-40B4-BE49-F238E27FC236}">
                <a16:creationId xmlns:a16="http://schemas.microsoft.com/office/drawing/2014/main" id="{23450E49-0E9E-4C14-A805-FDCCB7B35476}"/>
              </a:ext>
            </a:extLst>
          </p:cNvPr>
          <p:cNvSpPr txBox="1"/>
          <p:nvPr/>
        </p:nvSpPr>
        <p:spPr>
          <a:xfrm>
            <a:off x="5147999" y="3946965"/>
            <a:ext cx="1980000" cy="1077218"/>
          </a:xfrm>
          <a:prstGeom prst="rect">
            <a:avLst/>
          </a:prstGeom>
          <a:noFill/>
          <a:ln>
            <a:solidFill>
              <a:schemeClr val="bg1">
                <a:lumMod val="65000"/>
              </a:schemeClr>
            </a:solidFill>
            <a:prstDash val="sysDash"/>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A5A5A5">
                    <a:lumMod val="50000"/>
                  </a:srgbClr>
                </a:solidFill>
                <a:effectLst/>
                <a:uLnTx/>
                <a:uFillTx/>
                <a:latin typeface="Roboto Lt" pitchFamily="2" charset="0"/>
                <a:ea typeface="Roboto Lt" pitchFamily="2" charset="0"/>
                <a:cs typeface="Arial" pitchFamily="34" charset="0"/>
              </a:rPr>
              <a:t>Avertissement : </a:t>
            </a:r>
            <a:r>
              <a:rPr lang="fr-FR" sz="800" dirty="0">
                <a:solidFill>
                  <a:srgbClr val="A5A5A5">
                    <a:lumMod val="50000"/>
                  </a:srgbClr>
                </a:solidFill>
                <a:latin typeface="Roboto Lt" pitchFamily="2" charset="0"/>
                <a:cs typeface="Arial" pitchFamily="34" charset="0"/>
              </a:rPr>
              <a:t>les niveaux d’effectifs salariés publiés par l’ACOSS-URSSAF, (en nombre de postes) et les niveaux d’emplois publiés par l’INSEE diffèrent du fait des cas de multi-activité, l’INSEE ne comptabilisant les multi-actifs qu’une seule fois, au titre de leur emploi principal.</a:t>
            </a:r>
          </a:p>
        </p:txBody>
      </p:sp>
      <p:pic>
        <p:nvPicPr>
          <p:cNvPr id="9" name="Image 8">
            <a:extLst>
              <a:ext uri="{FF2B5EF4-FFF2-40B4-BE49-F238E27FC236}">
                <a16:creationId xmlns:a16="http://schemas.microsoft.com/office/drawing/2014/main" id="{20DD8242-1402-45CF-BFB0-7BF0CF6B77D0}"/>
              </a:ext>
            </a:extLst>
          </p:cNvPr>
          <p:cNvPicPr>
            <a:picLocks noChangeAspect="1"/>
          </p:cNvPicPr>
          <p:nvPr/>
        </p:nvPicPr>
        <p:blipFill>
          <a:blip r:embed="rId14"/>
          <a:stretch>
            <a:fillRect/>
          </a:stretch>
        </p:blipFill>
        <p:spPr>
          <a:xfrm>
            <a:off x="306453" y="2061413"/>
            <a:ext cx="4615072" cy="2316681"/>
          </a:xfrm>
          <a:prstGeom prst="rect">
            <a:avLst/>
          </a:prstGeom>
        </p:spPr>
      </p:pic>
    </p:spTree>
    <p:extLst>
      <p:ext uri="{BB962C8B-B14F-4D97-AF65-F5344CB8AC3E}">
        <p14:creationId xmlns:p14="http://schemas.microsoft.com/office/powerpoint/2010/main" val="3953949800"/>
      </p:ext>
    </p:extLst>
  </p:cSld>
  <p:clrMapOvr>
    <a:masterClrMapping/>
  </p:clrMapOvr>
</p:sld>
</file>

<file path=ppt/theme/theme1.xml><?xml version="1.0" encoding="utf-8"?>
<a:theme xmlns:a="http://schemas.openxmlformats.org/drawingml/2006/main" name="Thème Office">
  <a:themeElements>
    <a:clrScheme name="Conjoncture régionale 2016">
      <a:dk1>
        <a:sysClr val="windowText" lastClr="000000"/>
      </a:dk1>
      <a:lt1>
        <a:sysClr val="window" lastClr="FFFFFF"/>
      </a:lt1>
      <a:dk2>
        <a:srgbClr val="29357F"/>
      </a:dk2>
      <a:lt2>
        <a:srgbClr val="8A96D9"/>
      </a:lt2>
      <a:accent1>
        <a:srgbClr val="00B0F0"/>
      </a:accent1>
      <a:accent2>
        <a:srgbClr val="92D050"/>
      </a:accent2>
      <a:accent3>
        <a:srgbClr val="FF850D"/>
      </a:accent3>
      <a:accent4>
        <a:srgbClr val="E21873"/>
      </a:accent4>
      <a:accent5>
        <a:srgbClr val="A5A5A5"/>
      </a:accent5>
      <a:accent6>
        <a:srgbClr val="FF0000"/>
      </a:accent6>
      <a:hlink>
        <a:srgbClr val="FFFFFF"/>
      </a:hlink>
      <a:folHlink>
        <a:srgbClr val="3E51C0"/>
      </a:folHlink>
    </a:clrScheme>
    <a:fontScheme name="Thèm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11609</TotalTime>
  <Words>2393</Words>
  <Application>Microsoft Office PowerPoint</Application>
  <PresentationFormat>Personnalisé</PresentationFormat>
  <Paragraphs>445</Paragraphs>
  <Slides>12</Slides>
  <Notes>0</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Liens</vt:lpstr>
      </vt:variant>
      <vt:variant>
        <vt:i4>42</vt:i4>
      </vt:variant>
      <vt:variant>
        <vt:lpstr>Titres des diapositives</vt:lpstr>
      </vt:variant>
      <vt:variant>
        <vt:i4>12</vt:i4>
      </vt:variant>
    </vt:vector>
  </HeadingPairs>
  <TitlesOfParts>
    <vt:vector size="64" baseType="lpstr">
      <vt:lpstr>Arial</vt:lpstr>
      <vt:lpstr>Arial Nova</vt:lpstr>
      <vt:lpstr>Calibri</vt:lpstr>
      <vt:lpstr>Calibri Light</vt:lpstr>
      <vt:lpstr>Century Gothic</vt:lpstr>
      <vt:lpstr>Roboto</vt:lpstr>
      <vt:lpstr>Roboto Bk</vt:lpstr>
      <vt:lpstr>Roboto Light</vt:lpstr>
      <vt:lpstr>Roboto Lt</vt:lpstr>
      <vt:lpstr>Thème Office</vt:lpstr>
      <vt:lpstr>file:///\\srv1\partage\Partage%20CERA\GIE%20Réseau%20des%20CERC\POLES%20DE%20COMPETENCES\Conjoncture\BAO%20Régionale\Traitement%20conjoncture%20régionale.xlsx!Nomenclatures%20et%20Titres!L296C1:L296C2</vt:lpstr>
      <vt:lpstr>file:///\\srv1\partage\Partage%20CERA\GIE%20Réseau%20des%20CERC\POLES%20DE%20COMPETENCES\Conjoncture\BAO%20Régionale\Traitement%20conjoncture%20régionale.xlsx!Nomenclatures%20et%20Titres!L162C1:L162C3</vt:lpstr>
      <vt:lpstr>file:///\\srv1\partage\Partage%20CERA\GIE%20Réseau%20des%20CERC\POLES%20DE%20COMPETENCES\Conjoncture\BAO%20Régionale\Traitement%20conjoncture%20régionale.xlsx!Nomenclatures%20et%20Titres!L171C1:L171C3</vt:lpstr>
      <vt:lpstr>file:///\\srv1\partage\Partage%20CERA\GIE%20Réseau%20des%20CERC\POLES%20DE%20COMPETENCES\Conjoncture\BAO%20Régionale\Traitement%20conjoncture%20régionale.xlsx!Nomenclatures%20et%20Titres!L173C1:L173C2</vt:lpstr>
      <vt:lpstr>file:///\\srv1\partage\Partage%20CERA\GIE%20Réseau%20des%20CERC\POLES%20DE%20COMPETENCES\Conjoncture\BAO%20Régionale\Traitement%20conjoncture%20régionale.xlsx!Nomenclatures%20et%20Titres!L293C1:L293C3</vt:lpstr>
      <vt:lpstr>file:///\\srv1\partage\Partage%20CERA\GIE%20Réseau%20des%20CERC\POLES%20DE%20COMPETENCES\Conjoncture\BAO%20Régionale\Traitement%20conjoncture%20régionale.xlsx!Nomenclatures%20et%20Titres!L171C1:L171C3</vt:lpstr>
      <vt:lpstr>file:///\\srv1\partage\Partage%20CERA\GIE%20Réseau%20des%20CERC\POLES%20DE%20COMPETENCES\Conjoncture\BAO%20Régionale\Traitement%20conjoncture%20régionale.xlsx!Traitements%20Petite%20Region1!L6C4:L10C5</vt:lpstr>
      <vt:lpstr>file:///\\srv1\partage\Partage%20CERA\GIE%20Réseau%20des%20CERC\POLES%20DE%20COMPETENCES\Conjoncture\BAO%20Régionale\Traitement%20conjoncture%20régionale.xlsx!Traitements%20Petite%20Region1!L6C11:L10C12</vt:lpstr>
      <vt:lpstr>file:///\\srv1\partage\Partage%20CERA\GIE%20Réseau%20des%20CERC\POLES%20DE%20COMPETENCES\Conjoncture\BAO%20Régionale\Traitement%20conjoncture%20régionale.xlsx!Traitements%20Petite%20Region1!L11C4:L11C5</vt:lpstr>
      <vt:lpstr>file:///\\srv1\partage\Partage%20CERA\GIE%20Réseau%20des%20CERC\POLES%20DE%20COMPETENCES\Conjoncture\BAO%20Régionale\Traitement%20conjoncture%20régionale.xlsx!Traitements%20Petite%20Region1!L14C6:L23C9</vt:lpstr>
      <vt:lpstr>file:///\\srv1\partage\Partage%20CERA\GIE%20Réseau%20des%20CERC\POLES%20DE%20COMPETENCES\Conjoncture\BAO%20Régionale\Traitement%20conjoncture%20régionale.xlsx!Traitements%20Petite%20Region1!%5bTraitement%20conjoncture%20régionale.xlsx%5dTraitements%20Petite%20Region1%20Graphique%201</vt:lpstr>
      <vt:lpstr>file:///\\srv1\partage\Partage%20CERA\GIE%20Réseau%20des%20CERC\POLES%20DE%20COMPETENCES\Conjoncture\BAO%20Régionale\Traitement%20conjoncture%20régionale.xlsx!Nomenclatures%20et%20Titres!L171C1:L171C3</vt:lpstr>
      <vt:lpstr>file:///\\srv1\partage\Partage%20CERA\GIE%20Réseau%20des%20CERC\POLES%20DE%20COMPETENCES\Conjoncture\BAO%20Régionale\Traitement%20conjoncture%20régionale.xlsx!Nomenclatures%20et%20Titres!L173C1:L173C2</vt:lpstr>
      <vt:lpstr>file:///\\srv1\partage\Partage%20CERA\GIE%20Réseau%20des%20CERC\POLES%20DE%20COMPETENCES\Conjoncture\BAO%20Régionale\Traitement%20conjoncture%20régionale.xlsx!Traitements%20Petite%20Region1!%5bTraitement%20conjoncture%20régionale.xlsx%5dTraitements%20Petite%20Region1%20Graphique%2024</vt:lpstr>
      <vt:lpstr>file:///\\srv1\partage\Partage%20CERA\GIE%20Réseau%20des%20CERC\POLES%20DE%20COMPETENCES\Conjoncture\BAO%20Régionale\Traitement%20conjoncture%20régionale.xlsx!Traitements%20Petite%20Region1!L6C59:L10C60</vt:lpstr>
      <vt:lpstr>file:///\\srv1\partage\Partage%20CERA\GIE%20Réseau%20des%20CERC\POLES%20DE%20COMPETENCES\Conjoncture\BAO%20Régionale\Traitement%20conjoncture%20régionale.xlsx!Nomenclatures%20et%20Titres!L171C1:L171C3</vt:lpstr>
      <vt:lpstr>file:///\\srv1\partage\Partage%20CERA\GIE%20Réseau%20des%20CERC\POLES%20DE%20COMPETENCES\Conjoncture\BAO%20Régionale\Traitement%20conjoncture%20régionale.xlsx!Nomenclatures%20et%20Titres!L173C1:L173C2</vt:lpstr>
      <vt:lpstr>file:///\\srv1\partage\Partage%20CERA\GIE%20Réseau%20des%20CERC\POLES%20DE%20COMPETENCES\Conjoncture\BAO%20Régionale\Traitement%20conjoncture%20régionale.xlsx!Nomenclatures%20et%20Titres!L171C1:L171C3</vt:lpstr>
      <vt:lpstr>file:///\\srv1\partage\Partage%20CERA\GIE%20Réseau%20des%20CERC\POLES%20DE%20COMPETENCES\Conjoncture\BAO%20Régionale\Traitement%20conjoncture%20régionale.xlsx!Traitements%20Petite%20Region1!L6C53:L10C54</vt:lpstr>
      <vt:lpstr>file:///\\srv1\partage\Partage%20CERA\GIE%20Réseau%20des%20CERC\POLES%20DE%20COMPETENCES\Conjoncture\BAO%20Régionale\Traitement%20conjoncture%20régionale.xlsx!Nomenclatures%20et%20Titres!L173C1:L173C2</vt:lpstr>
      <vt:lpstr>file:///\\srv1\partage\Partage%20CERA\GIE%20Réseau%20des%20CERC\POLES%20DE%20COMPETENCES\Conjoncture\BAO%20Régionale\Traitement%20conjoncture%20régionale.xlsx!Traitements%20Petite%20Region1!L15C48:L19C51</vt:lpstr>
      <vt:lpstr>file:///\\srv1\partage\Partage%20CERA\GIE%20Réseau%20des%20CERC\POLES%20DE%20COMPETENCES\Conjoncture\BAO%20Régionale\Traitement%20conjoncture%20régionale.xlsx!Traitements%20Petite%20Region1!%5bTraitement%20conjoncture%20régionale.xlsx%5dTraitements%20Petite%20Region1%20Graphique%207</vt:lpstr>
      <vt:lpstr>file:///\\srv1\partage\Partage%20CERA\GIE%20Réseau%20des%20CERC\POLES%20DE%20COMPETENCES\Conjoncture\BAO%20Régionale\Traitement%20conjoncture%20régionale.xlsx!Traitements%20Petite%20Region1!L24C48:L47C51</vt:lpstr>
      <vt:lpstr>file:///\\srv1\partage\Partage%20CERA\GIE%20Réseau%20des%20CERC\POLES%20DE%20COMPETENCES\Conjoncture\BAO%20Régionale\Traitement%20conjoncture%20régionale.xlsx!Nomenclatures%20et%20Titres!L171C1:L171C3</vt:lpstr>
      <vt:lpstr>file:///\\srv1\partage\Partage%20CERA\GIE%20Réseau%20des%20CERC\POLES%20DE%20COMPETENCES\Conjoncture\BAO%20Régionale\Traitement%20conjoncture%20régionale.xlsx!Traitements%20Petite%20Region1!L6C46:L10C47</vt:lpstr>
      <vt:lpstr>file:///\\srv1\partage\Partage%20CERA\GIE%20Réseau%20des%20CERC\POLES%20DE%20COMPETENCES\Conjoncture\BAO%20Régionale\Traitement%20conjoncture%20régionale.xlsx!Nomenclatures%20et%20Titres!L173C1:L173C2</vt:lpstr>
      <vt:lpstr>file:///\\srv1\partage\Partage%20CERA\GIE%20Réseau%20des%20CERC\POLES%20DE%20COMPETENCES\Conjoncture\BAO%20Régionale\Traitement%20conjoncture%20régionale.xlsx!Traitements%20Petite%20Region1!%5bTraitement%20conjoncture%20régionale.xlsx%5dTraitements%20Petite%20Region1%20Graphique%208</vt:lpstr>
      <vt:lpstr>file:///\\srv1\partage\Partage%20CERA\GIE%20Réseau%20des%20CERC\POLES%20DE%20COMPETENCES\Conjoncture\BAO%20Régionale\Traitement%20conjoncture%20régionale.xlsx!Traitements%20Petite%20Region1!L6C116:L10C117</vt:lpstr>
      <vt:lpstr>file:///\\srv1\partage\Partage%20CERA\GIE%20Réseau%20des%20CERC\POLES%20DE%20COMPETENCES\Conjoncture\BAO%20Régionale\Traitement%20conjoncture%20régionale.xlsx!Nomenclatures%20et%20Titres!L171C1:L171C3</vt:lpstr>
      <vt:lpstr>file:///\\srv1\partage\Partage%20CERA\GIE%20Réseau%20des%20CERC\POLES%20DE%20COMPETENCES\Conjoncture\BAO%20Régionale\Traitement%20conjoncture%20régionale.xlsx!Nomenclatures%20et%20Titres!L173C1:L173C2</vt:lpstr>
      <vt:lpstr>file:///\\srv1\partage\Partage%20CERA\GIE%20Réseau%20des%20CERC\POLES%20DE%20COMPETENCES\Conjoncture\BAO%20Régionale\Traitement%20conjoncture%20régionale.xlsx!Traitements%20Petite%20Region1!L16C93:L17C94</vt:lpstr>
      <vt:lpstr>file:///\\srv1\partage\Partage%20CERA\GIE%20Réseau%20des%20CERC\POLES%20DE%20COMPETENCES\Conjoncture\BAO%20Régionale\Traitement%20conjoncture%20régionale.xlsx!Nomenclatures%20et%20Titres!L171C1:L171C3</vt:lpstr>
      <vt:lpstr>file:///\\srv1\partage\Partage%20CERA\GIE%20Réseau%20des%20CERC\POLES%20DE%20COMPETENCES\Conjoncture\BAO%20Régionale\Traitement%20conjoncture%20régionale.xlsx!Traitements%20Petite%20Region1!L15C95:L17C98</vt:lpstr>
      <vt:lpstr>file:///\\srv1\partage\Partage%20CERA\GIE%20Réseau%20des%20CERC\POLES%20DE%20COMPETENCES\Conjoncture\BAO%20Régionale\Traitement%20conjoncture%20régionale.xlsx!Nomenclatures%20et%20Titres!L173C1:L173C2</vt:lpstr>
      <vt:lpstr>file:///\\srv1\partage\Partage%20CERA\GIE%20Réseau%20des%20CERC\POLES%20DE%20COMPETENCES\Conjoncture\BAO%20Régionale\Traitement%20conjoncture%20régionale.xlsx!Nomenclatures%20et%20Titres!L171C1:L171C3</vt:lpstr>
      <vt:lpstr>file:///\\srv1\partage\Partage%20CERA\GIE%20Réseau%20des%20CERC\POLES%20DE%20COMPETENCES\Conjoncture\BAO%20Régionale\Traitement%20conjoncture%20régionale.xlsx!Nomenclatures%20et%20Titres!L173C1:L173C2</vt:lpstr>
      <vt:lpstr>file:///\\srv1\partage\Partage%20CERA\GIE%20Réseau%20des%20CERC\POLES%20DE%20COMPETENCES\Conjoncture\BAO%20Régionale\Traitement%20conjoncture%20régionale.xlsx!Traitements%20Petite%20Region1!L6C125:L10C126</vt:lpstr>
      <vt:lpstr>file:///\\srv1\partage\Partage%20CERA\GIE%20Réseau%20des%20CERC\POLES%20DE%20COMPETENCES\Conjoncture\BAO%20Régionale\Traitement%20conjoncture%20régionale.xlsx!Traitements%20Petite%20Region1!L15C167:L21C170</vt:lpstr>
      <vt:lpstr>file:///\\srv1\partage\Partage%20CERA\GIE%20Réseau%20des%20CERC\POLES%20DE%20COMPETENCES\Conjoncture\BAO%20Régionale\Traitement%20conjoncture%20régionale.xlsx!Traitements%20Petite%20Region1!L15C181:L19C184</vt:lpstr>
      <vt:lpstr>file:///\\srv1\partage\Partage%20CERA\GIE%20Réseau%20des%20CERC\POLES%20DE%20COMPETENCES\Conjoncture\BAO%20Régionale\Traitement%20conjoncture%20régionale.xlsx!Traitements%20Petite%20Region1!L6C179:L10C180</vt:lpstr>
      <vt:lpstr>file:///\\srv1\partage\Partage%20CERA\GIE%20Réseau%20des%20CERC\POLES%20DE%20COMPETENCES\Conjoncture\BAO%20Régionale\Traitement%20conjoncture%20régionale.xlsx!Nomenclatures%20et%20Titres!L171C1:L171C3</vt:lpstr>
      <vt:lpstr>file:///\\srv1\partage\Partage%20CERA\GIE%20Réseau%20des%20CERC\POLES%20DE%20COMPETENCES\Conjoncture\BAO%20Régionale\Traitement%20conjoncture%20régionale.xlsx!Nomenclatures%20et%20Titres!L173C1:L173C2</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JOUY Marion</dc:creator>
  <cp:lastModifiedBy>CERC MARTINIQUE</cp:lastModifiedBy>
  <cp:revision>745</cp:revision>
  <cp:lastPrinted>2021-09-28T00:31:17Z</cp:lastPrinted>
  <dcterms:created xsi:type="dcterms:W3CDTF">2015-11-06T11:09:34Z</dcterms:created>
  <dcterms:modified xsi:type="dcterms:W3CDTF">2021-12-22T02:14:21Z</dcterms:modified>
</cp:coreProperties>
</file>